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43"/>
  </p:notesMasterIdLst>
  <p:handoutMasterIdLst>
    <p:handoutMasterId r:id="rId44"/>
  </p:handoutMasterIdLst>
  <p:sldIdLst>
    <p:sldId id="359" r:id="rId5"/>
    <p:sldId id="369" r:id="rId6"/>
    <p:sldId id="360" r:id="rId7"/>
    <p:sldId id="361" r:id="rId8"/>
    <p:sldId id="370" r:id="rId9"/>
    <p:sldId id="371" r:id="rId10"/>
    <p:sldId id="392" r:id="rId11"/>
    <p:sldId id="362" r:id="rId12"/>
    <p:sldId id="372" r:id="rId13"/>
    <p:sldId id="366" r:id="rId14"/>
    <p:sldId id="374" r:id="rId15"/>
    <p:sldId id="373" r:id="rId16"/>
    <p:sldId id="394" r:id="rId17"/>
    <p:sldId id="393" r:id="rId18"/>
    <p:sldId id="375" r:id="rId19"/>
    <p:sldId id="395" r:id="rId20"/>
    <p:sldId id="376" r:id="rId21"/>
    <p:sldId id="363" r:id="rId22"/>
    <p:sldId id="36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64" r:id="rId33"/>
    <p:sldId id="387" r:id="rId34"/>
    <p:sldId id="390" r:id="rId35"/>
    <p:sldId id="388" r:id="rId36"/>
    <p:sldId id="389" r:id="rId37"/>
    <p:sldId id="307" r:id="rId38"/>
    <p:sldId id="391" r:id="rId39"/>
    <p:sldId id="396" r:id="rId40"/>
    <p:sldId id="365" r:id="rId41"/>
    <p:sldId id="368" r:id="rId42"/>
  </p:sldIdLst>
  <p:sldSz cx="9144000" cy="5715000" type="screen16x10"/>
  <p:notesSz cx="6858000" cy="9144000"/>
  <p:custDataLst>
    <p:tags r:id="rId4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9" name="Autor" initials="A" lastIdx="0" clrIdx="1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4C8AC8"/>
    <a:srgbClr val="CBDDEF"/>
    <a:srgbClr val="E7EFF7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570" autoAdjust="0"/>
  </p:normalViewPr>
  <p:slideViewPr>
    <p:cSldViewPr snapToGrid="0" showGuides="1">
      <p:cViewPr varScale="1">
        <p:scale>
          <a:sx n="125" d="100"/>
          <a:sy n="125" d="100"/>
        </p:scale>
        <p:origin x="620" y="28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4" d="100"/>
          <a:sy n="94" d="100"/>
        </p:scale>
        <p:origin x="274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16.02.2018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16.02.2018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77081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821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4809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9547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037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44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06B7-302C-4F5F-8C6D-425307958B79}" type="datetime1">
              <a:rPr lang="de-AT" smtClean="0"/>
              <a:t>16.02.2018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90000"/>
                  <a:lumOff val="10000"/>
                </a:schemeClr>
              </a:buClr>
              <a:defRPr sz="1600"/>
            </a:lvl1pPr>
            <a:lvl2pPr marL="541312" indent="-285750">
              <a:buClr>
                <a:schemeClr val="accent2">
                  <a:lumMod val="90000"/>
                  <a:lumOff val="10000"/>
                </a:schemeClr>
              </a:buClr>
              <a:buFont typeface="Wingdings" charset="2"/>
              <a:buChar char="§"/>
              <a:defRPr sz="1500"/>
            </a:lvl2pPr>
            <a:lvl3pPr>
              <a:buClr>
                <a:schemeClr val="accent2">
                  <a:lumMod val="90000"/>
                  <a:lumOff val="10000"/>
                </a:schemeClr>
              </a:buCl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6494-9322-42D4-89C0-371FCD90BCBB}" type="datetime1">
              <a:rPr lang="de-AT" smtClean="0"/>
              <a:t>16.02.2018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5E96A0-43D8-45AE-ACDA-B0069831F056}" type="datetime1">
              <a:rPr lang="de-AT" smtClean="0"/>
              <a:t>16.02.2018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r>
              <a:rPr lang="de-AT" smtClean="0"/>
              <a:t>Fusszeile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 smtClean="0"/>
              <a:t>Slide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rgbClr val="CBDDEF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tx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294340" y="978955"/>
            <a:ext cx="9137619" cy="239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 smtClean="0"/>
              <a:t>Slides</a:t>
            </a:r>
            <a:r>
              <a:rPr lang="de-AT" dirty="0" smtClean="0"/>
              <a:t> </a:t>
            </a:r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CC9DEAF-4E2F-4BE8-ACB6-85FF8C703643}" type="datetime1">
              <a:rPr lang="de-AT" smtClean="0"/>
              <a:t>16.02.2018</a:t>
            </a:fld>
            <a:endParaRPr lang="de-AT" dirty="0"/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390525" cy="5715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513764" y="31277"/>
            <a:ext cx="1589820" cy="1054889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7200" y="1030828"/>
            <a:ext cx="3954137" cy="553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83847" y="1030828"/>
            <a:ext cx="3954137" cy="55338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7355615" y="5087297"/>
            <a:ext cx="1849008" cy="697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68" r:id="rId3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2">
            <a:lumMod val="90000"/>
            <a:lumOff val="10000"/>
          </a:schemeClr>
        </a:buClr>
        <a:buFont typeface="Wingdings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jpeg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Processes Everywhere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Ingredients </a:t>
            </a:r>
            <a:r>
              <a:rPr lang="en-US" sz="1400" dirty="0"/>
              <a:t>of a Business </a:t>
            </a:r>
            <a:r>
              <a:rPr lang="en-US" sz="1400" dirty="0" smtClean="0"/>
              <a:t>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Origins </a:t>
            </a:r>
            <a:r>
              <a:rPr lang="en-US" sz="1400" dirty="0"/>
              <a:t>and History of </a:t>
            </a:r>
            <a:r>
              <a:rPr lang="en-US" sz="1400" dirty="0" smtClean="0"/>
              <a:t>BPM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Functional </a:t>
            </a:r>
            <a:r>
              <a:rPr lang="en-US" sz="1400" dirty="0" smtClean="0"/>
              <a:t>Organization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Birth of Process </a:t>
            </a:r>
            <a:r>
              <a:rPr lang="en-US" sz="1400" dirty="0" smtClean="0"/>
              <a:t>Thinking</a:t>
            </a:r>
          </a:p>
          <a:p>
            <a:pPr marL="617512" lvl="1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Rise and Fall of </a:t>
            </a:r>
            <a:r>
              <a:rPr lang="en-US" sz="1400" dirty="0" smtClean="0"/>
              <a:t>BPR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The </a:t>
            </a:r>
            <a:r>
              <a:rPr lang="en-US" sz="1400" dirty="0"/>
              <a:t>BPM </a:t>
            </a:r>
            <a:r>
              <a:rPr lang="en-US" sz="1400" dirty="0" smtClean="0"/>
              <a:t>Lifecycle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15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822" y="1344613"/>
            <a:ext cx="7507982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Ingredients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Business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57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Exercise</a:t>
            </a:r>
            <a:r>
              <a:rPr lang="de-DE" dirty="0"/>
              <a:t> 1.1: University Admission Process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73936" y="5203825"/>
            <a:ext cx="5138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3" y="1534478"/>
            <a:ext cx="5852160" cy="3474720"/>
          </a:xfrm>
        </p:spPr>
      </p:pic>
    </p:spTree>
    <p:extLst>
      <p:ext uri="{BB962C8B-B14F-4D97-AF65-F5344CB8AC3E}">
        <p14:creationId xmlns:p14="http://schemas.microsoft.com/office/powerpoint/2010/main" val="3672541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Consider the </a:t>
            </a:r>
            <a:r>
              <a:rPr lang="en-US" sz="1400" dirty="0" smtClean="0"/>
              <a:t>process </a:t>
            </a:r>
            <a:r>
              <a:rPr lang="en-US" sz="1400" dirty="0"/>
              <a:t>for the admission of </a:t>
            </a:r>
            <a:r>
              <a:rPr lang="en-US" sz="1400" dirty="0" smtClean="0"/>
              <a:t>international graduate </a:t>
            </a:r>
            <a:r>
              <a:rPr lang="en-US" sz="1400" dirty="0"/>
              <a:t>students at a university.</a:t>
            </a:r>
          </a:p>
          <a:p>
            <a:r>
              <a:rPr lang="en-US" sz="1400" dirty="0"/>
              <a:t>In order to apply for admission, students first fill in an online form. Online applications </a:t>
            </a:r>
            <a:r>
              <a:rPr lang="en-US" sz="1400" dirty="0" smtClean="0"/>
              <a:t>are recorded </a:t>
            </a:r>
            <a:r>
              <a:rPr lang="en-US" sz="1400" dirty="0"/>
              <a:t>in an information system to which all staff members involved in the </a:t>
            </a:r>
            <a:r>
              <a:rPr lang="en-US" sz="1400" dirty="0" smtClean="0"/>
              <a:t>admissions process </a:t>
            </a:r>
            <a:r>
              <a:rPr lang="en-US" sz="1400" dirty="0"/>
              <a:t>have access. After a student has submitted the online form, a PDF document </a:t>
            </a:r>
            <a:r>
              <a:rPr lang="en-US" sz="1400" dirty="0" smtClean="0"/>
              <a:t>is generated </a:t>
            </a:r>
            <a:r>
              <a:rPr lang="en-US" sz="1400" dirty="0"/>
              <a:t>and the student is requested to download it, sign it, and send it by post </a:t>
            </a:r>
            <a:r>
              <a:rPr lang="en-US" sz="1400" dirty="0" smtClean="0"/>
              <a:t>together with </a:t>
            </a:r>
            <a:r>
              <a:rPr lang="en-US" sz="1400" dirty="0"/>
              <a:t>the required documents, which include:</a:t>
            </a:r>
          </a:p>
          <a:p>
            <a:pPr lvl="1"/>
            <a:r>
              <a:rPr lang="en-US" sz="1400" dirty="0" smtClean="0"/>
              <a:t>certified </a:t>
            </a:r>
            <a:r>
              <a:rPr lang="en-US" sz="1400" dirty="0"/>
              <a:t>copies of previous degree and academic transcripts,</a:t>
            </a:r>
          </a:p>
          <a:p>
            <a:pPr lvl="1"/>
            <a:r>
              <a:rPr lang="en-US" sz="1400" dirty="0" smtClean="0"/>
              <a:t>results </a:t>
            </a:r>
            <a:r>
              <a:rPr lang="en-US" sz="1400" dirty="0"/>
              <a:t>of English language test,</a:t>
            </a:r>
          </a:p>
          <a:p>
            <a:pPr lvl="1"/>
            <a:r>
              <a:rPr lang="en-US" sz="1400" dirty="0" smtClean="0"/>
              <a:t>curriculum </a:t>
            </a:r>
            <a:r>
              <a:rPr lang="en-US" sz="1400" dirty="0"/>
              <a:t>vitae,</a:t>
            </a:r>
          </a:p>
          <a:p>
            <a:pPr lvl="1"/>
            <a:r>
              <a:rPr lang="en-US" sz="1400" dirty="0" smtClean="0"/>
              <a:t>two </a:t>
            </a:r>
            <a:r>
              <a:rPr lang="en-US" sz="1400" dirty="0"/>
              <a:t>reference letters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1.1: University Admission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985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When </a:t>
            </a:r>
            <a:r>
              <a:rPr lang="en-US" sz="1400" dirty="0"/>
              <a:t>these documents are received by the admissions office, an officer checks the </a:t>
            </a:r>
            <a:r>
              <a:rPr lang="en-US" sz="1400" dirty="0" smtClean="0"/>
              <a:t>completeness of </a:t>
            </a:r>
            <a:r>
              <a:rPr lang="en-US" sz="1400" dirty="0"/>
              <a:t>the documents. If any document is missing, an email is sent to the student. </a:t>
            </a:r>
            <a:r>
              <a:rPr lang="en-US" sz="1400" dirty="0" smtClean="0"/>
              <a:t>The student </a:t>
            </a:r>
            <a:r>
              <a:rPr lang="en-US" sz="1400" dirty="0"/>
              <a:t>has to send the missing documents by post. Assuming the application is complete</a:t>
            </a:r>
            <a:r>
              <a:rPr lang="en-US" sz="1400" dirty="0" smtClean="0"/>
              <a:t>, the </a:t>
            </a:r>
            <a:r>
              <a:rPr lang="en-US" sz="1400" dirty="0"/>
              <a:t>admissions office sends the certified copies of the degrees to an academic </a:t>
            </a:r>
            <a:r>
              <a:rPr lang="en-US" sz="1400" dirty="0" smtClean="0"/>
              <a:t>recognition agency</a:t>
            </a:r>
            <a:r>
              <a:rPr lang="en-US" sz="1400" dirty="0"/>
              <a:t>, which checks the degrees and gives an assessment of their validity and </a:t>
            </a:r>
            <a:r>
              <a:rPr lang="en-US" sz="1400" dirty="0" smtClean="0"/>
              <a:t>equivalence in </a:t>
            </a:r>
            <a:r>
              <a:rPr lang="en-US" sz="1400" dirty="0"/>
              <a:t>terms of local education standards. This agency requires that all documents be sent to </a:t>
            </a:r>
            <a:r>
              <a:rPr lang="en-US" sz="1400" dirty="0" smtClean="0"/>
              <a:t>it by </a:t>
            </a:r>
            <a:r>
              <a:rPr lang="en-US" sz="1400" dirty="0"/>
              <a:t>post, and that all documents be certified copies of the originals. The agency sends </a:t>
            </a:r>
            <a:r>
              <a:rPr lang="en-US" sz="1400" dirty="0" smtClean="0"/>
              <a:t>back its </a:t>
            </a:r>
            <a:r>
              <a:rPr lang="en-US" sz="1400" dirty="0"/>
              <a:t>assessment to the university by post as well. Assuming the degree verification is successful</a:t>
            </a:r>
            <a:r>
              <a:rPr lang="en-US" sz="1400" dirty="0" smtClean="0"/>
              <a:t>, the </a:t>
            </a:r>
            <a:r>
              <a:rPr lang="en-US" sz="1400" dirty="0"/>
              <a:t>English language test results are then checked online by an officer at the </a:t>
            </a:r>
            <a:r>
              <a:rPr lang="en-US" sz="1400" dirty="0" smtClean="0"/>
              <a:t>admissions office</a:t>
            </a:r>
            <a:r>
              <a:rPr lang="en-US" sz="1400" dirty="0"/>
              <a:t>. If the validity of the English language test results cannot be verified, the </a:t>
            </a:r>
            <a:r>
              <a:rPr lang="en-US" sz="1400" dirty="0" smtClean="0"/>
              <a:t>application is </a:t>
            </a:r>
            <a:r>
              <a:rPr lang="en-US" sz="1400" dirty="0"/>
              <a:t>rejected (such notifications of rejection are sent by email</a:t>
            </a:r>
            <a:r>
              <a:rPr lang="en-US" sz="1400" dirty="0" smtClean="0"/>
              <a:t>).</a:t>
            </a:r>
            <a:endParaRPr lang="de-DE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1.1: University Admission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92975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/>
              <a:t>Once </a:t>
            </a:r>
            <a:r>
              <a:rPr lang="en-US" sz="1400" dirty="0"/>
              <a:t>all documents of a given student have been validated, the admissions office </a:t>
            </a:r>
            <a:r>
              <a:rPr lang="en-US" sz="1400" dirty="0" smtClean="0"/>
              <a:t>forwards these </a:t>
            </a:r>
            <a:r>
              <a:rPr lang="en-US" sz="1400" dirty="0"/>
              <a:t>documents by internal mail to the corresponding academic committee responsible </a:t>
            </a:r>
            <a:r>
              <a:rPr lang="en-US" sz="1400" dirty="0" smtClean="0"/>
              <a:t>for deciding </a:t>
            </a:r>
            <a:r>
              <a:rPr lang="en-US" sz="1400" dirty="0"/>
              <a:t>whether to offer admission or not. The committee makes its decision based on </a:t>
            </a:r>
            <a:r>
              <a:rPr lang="en-US" sz="1400" dirty="0" smtClean="0"/>
              <a:t>the academic </a:t>
            </a:r>
            <a:r>
              <a:rPr lang="en-US" sz="1400" dirty="0"/>
              <a:t>degrees and transcripts, the CV, and the reference letters. The committee </a:t>
            </a:r>
            <a:r>
              <a:rPr lang="en-US" sz="1400" dirty="0" smtClean="0"/>
              <a:t>meets once </a:t>
            </a:r>
            <a:r>
              <a:rPr lang="en-US" sz="1400" dirty="0"/>
              <a:t>every three months to examine all applications that are ready for academic </a:t>
            </a:r>
            <a:r>
              <a:rPr lang="en-US" sz="1400" dirty="0" smtClean="0"/>
              <a:t>assessment at </a:t>
            </a:r>
            <a:r>
              <a:rPr lang="en-US" sz="1400" dirty="0"/>
              <a:t>the time of the meeting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At the end of the committee meeting, the chair of the committee notifies the </a:t>
            </a:r>
            <a:r>
              <a:rPr lang="en-US" sz="1400" dirty="0" smtClean="0"/>
              <a:t>admissions office </a:t>
            </a:r>
            <a:r>
              <a:rPr lang="en-US" sz="1400" dirty="0"/>
              <a:t>of the selection outcomes. This notification includes a list of admitted and </a:t>
            </a:r>
            <a:r>
              <a:rPr lang="en-US" sz="1400" dirty="0" smtClean="0"/>
              <a:t>rejected candidates</a:t>
            </a:r>
            <a:r>
              <a:rPr lang="en-US" sz="1400" dirty="0"/>
              <a:t>. A few days later, the admissions office notifies the outcome to each </a:t>
            </a:r>
            <a:r>
              <a:rPr lang="en-US" sz="1400" dirty="0" smtClean="0"/>
              <a:t>candidate via </a:t>
            </a:r>
            <a:r>
              <a:rPr lang="en-US" sz="1400" dirty="0"/>
              <a:t>email. Additionally, successful candidates are sent a confirmation letter by post.</a:t>
            </a:r>
          </a:p>
          <a:p>
            <a:r>
              <a:rPr lang="en-US" sz="1400" dirty="0"/>
              <a:t>With respect to the above process, consider the following questions: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1400" dirty="0" smtClean="0"/>
              <a:t>Who </a:t>
            </a:r>
            <a:r>
              <a:rPr lang="en-US" sz="1400" dirty="0"/>
              <a:t>are the actors in this process?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1400" dirty="0" smtClean="0"/>
              <a:t>Which </a:t>
            </a:r>
            <a:r>
              <a:rPr lang="en-US" sz="1400" dirty="0"/>
              <a:t>actors can be considered as customers in this process?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1400" dirty="0" smtClean="0"/>
              <a:t>What </a:t>
            </a:r>
            <a:r>
              <a:rPr lang="en-US" sz="1400" dirty="0"/>
              <a:t>value does the process deliver to its customers?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1400" dirty="0" smtClean="0"/>
              <a:t>What </a:t>
            </a:r>
            <a:r>
              <a:rPr lang="en-US" sz="1400" dirty="0"/>
              <a:t>are the possible outcomes of this process?</a:t>
            </a:r>
            <a:endParaRPr lang="de-DE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</a:t>
            </a:r>
            <a:r>
              <a:rPr lang="de-DE" dirty="0" smtClean="0"/>
              <a:t> 1.1: University Admission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4406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285999" y="1344613"/>
            <a:ext cx="4590289" cy="3853905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/>
              <a:t>BPM as a body </a:t>
            </a:r>
            <a:r>
              <a:rPr lang="en-US" dirty="0" smtClean="0"/>
              <a:t>of methods</a:t>
            </a:r>
            <a:r>
              <a:rPr lang="en-US" dirty="0"/>
              <a:t>, techniques, and </a:t>
            </a:r>
            <a:r>
              <a:rPr lang="en-US" dirty="0" smtClean="0"/>
              <a:t>tools to </a:t>
            </a:r>
            <a:r>
              <a:rPr lang="en-US" dirty="0"/>
              <a:t>identify, discover, analyze, redesign, execute</a:t>
            </a:r>
            <a:r>
              <a:rPr lang="en-US" dirty="0" smtClean="0"/>
              <a:t>, and monitor </a:t>
            </a:r>
            <a:r>
              <a:rPr lang="en-US" dirty="0"/>
              <a:t>business processes in order to optimize their performance.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15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Business Process Management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5076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Total Quality Management (TQM) </a:t>
            </a:r>
            <a:endParaRPr lang="en-US" b="1" dirty="0" smtClean="0"/>
          </a:p>
          <a:p>
            <a:pPr lvl="1"/>
            <a:r>
              <a:rPr lang="en-US" dirty="0" smtClean="0"/>
              <a:t>Focus on </a:t>
            </a:r>
            <a:r>
              <a:rPr lang="en-US" dirty="0"/>
              <a:t>continuously </a:t>
            </a:r>
            <a:r>
              <a:rPr lang="en-US" dirty="0" smtClean="0"/>
              <a:t>improving and </a:t>
            </a:r>
            <a:r>
              <a:rPr lang="en-US" dirty="0"/>
              <a:t>sustaining the quality of </a:t>
            </a:r>
            <a:r>
              <a:rPr lang="en-US" dirty="0" smtClean="0"/>
              <a:t>products </a:t>
            </a:r>
            <a:r>
              <a:rPr lang="en-US" dirty="0"/>
              <a:t>and </a:t>
            </a:r>
            <a:r>
              <a:rPr lang="en-US" dirty="0" smtClean="0"/>
              <a:t>services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TQM </a:t>
            </a:r>
            <a:r>
              <a:rPr lang="en-US" dirty="0"/>
              <a:t>puts </a:t>
            </a:r>
            <a:r>
              <a:rPr lang="en-US" dirty="0" smtClean="0"/>
              <a:t>emphasis </a:t>
            </a:r>
            <a:r>
              <a:rPr lang="en-US" dirty="0" smtClean="0"/>
              <a:t>on </a:t>
            </a:r>
            <a:r>
              <a:rPr lang="en-US" dirty="0" smtClean="0"/>
              <a:t>products </a:t>
            </a:r>
            <a:r>
              <a:rPr lang="en-US" dirty="0"/>
              <a:t>and services themselves, </a:t>
            </a:r>
            <a:r>
              <a:rPr lang="en-US" dirty="0" smtClean="0"/>
              <a:t>while BPM focuses </a:t>
            </a:r>
            <a:r>
              <a:rPr lang="en-US" dirty="0"/>
              <a:t>on </a:t>
            </a:r>
            <a:r>
              <a:rPr lang="en-US" dirty="0" smtClean="0"/>
              <a:t>improvement </a:t>
            </a:r>
            <a:r>
              <a:rPr lang="en-US" dirty="0"/>
              <a:t>of </a:t>
            </a:r>
            <a:r>
              <a:rPr lang="en-US" dirty="0" smtClean="0"/>
              <a:t>processes.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pplications </a:t>
            </a:r>
            <a:r>
              <a:rPr lang="en-US" dirty="0"/>
              <a:t>of </a:t>
            </a:r>
            <a:r>
              <a:rPr lang="en-US" dirty="0" smtClean="0"/>
              <a:t>TQM are </a:t>
            </a:r>
            <a:r>
              <a:rPr lang="en-US" dirty="0"/>
              <a:t>primarily </a:t>
            </a:r>
            <a:r>
              <a:rPr lang="en-US" dirty="0" smtClean="0"/>
              <a:t>in </a:t>
            </a:r>
            <a:r>
              <a:rPr lang="en-US" dirty="0"/>
              <a:t>manufacturing </a:t>
            </a:r>
            <a:r>
              <a:rPr lang="en-US" dirty="0" smtClean="0"/>
              <a:t>while </a:t>
            </a:r>
            <a:r>
              <a:rPr lang="en-US" dirty="0"/>
              <a:t>BPM </a:t>
            </a:r>
            <a:r>
              <a:rPr lang="en-US" dirty="0" smtClean="0"/>
              <a:t>more in service </a:t>
            </a:r>
            <a:r>
              <a:rPr lang="en-US" dirty="0"/>
              <a:t>organizations.</a:t>
            </a:r>
          </a:p>
          <a:p>
            <a:r>
              <a:rPr lang="en-US" b="1" dirty="0"/>
              <a:t>Operations Management </a:t>
            </a:r>
            <a:endParaRPr lang="en-US" b="1" dirty="0" smtClean="0"/>
          </a:p>
          <a:p>
            <a:pPr lvl="1"/>
            <a:r>
              <a:rPr lang="en-US" dirty="0" smtClean="0"/>
              <a:t>Concerned </a:t>
            </a:r>
            <a:r>
              <a:rPr lang="en-US" dirty="0"/>
              <a:t>with managing </a:t>
            </a:r>
            <a:r>
              <a:rPr lang="en-US" dirty="0" smtClean="0"/>
              <a:t>physical </a:t>
            </a:r>
            <a:r>
              <a:rPr lang="en-US" dirty="0" smtClean="0"/>
              <a:t>and </a:t>
            </a:r>
            <a:r>
              <a:rPr lang="en-US" dirty="0"/>
              <a:t>technical functions of </a:t>
            </a:r>
            <a:r>
              <a:rPr lang="en-US" dirty="0" smtClean="0"/>
              <a:t>organization</a:t>
            </a:r>
            <a:r>
              <a:rPr lang="en-US" dirty="0"/>
              <a:t>, particularly those </a:t>
            </a:r>
            <a:r>
              <a:rPr lang="en-US" dirty="0" smtClean="0"/>
              <a:t>relating to </a:t>
            </a:r>
            <a:r>
              <a:rPr lang="en-US" dirty="0"/>
              <a:t>production and manufacturing. </a:t>
            </a:r>
            <a:endParaRPr lang="en-US" dirty="0" smtClean="0"/>
          </a:p>
          <a:p>
            <a:pPr lvl="1"/>
            <a:r>
              <a:rPr lang="en-US" dirty="0" smtClean="0"/>
              <a:t>Using probability </a:t>
            </a:r>
            <a:r>
              <a:rPr lang="en-US" dirty="0"/>
              <a:t>theory, queuing theory</a:t>
            </a:r>
            <a:r>
              <a:rPr lang="en-US" dirty="0" smtClean="0"/>
              <a:t>, decision </a:t>
            </a:r>
            <a:r>
              <a:rPr lang="en-US" dirty="0"/>
              <a:t>analysis, mathematical modeling, and simulation </a:t>
            </a:r>
            <a:r>
              <a:rPr lang="en-US" dirty="0" smtClean="0"/>
              <a:t>for </a:t>
            </a:r>
            <a:r>
              <a:rPr lang="en-US" dirty="0"/>
              <a:t>optimizing </a:t>
            </a:r>
            <a:r>
              <a:rPr lang="en-US" dirty="0" smtClean="0"/>
              <a:t>efficiency </a:t>
            </a:r>
            <a:r>
              <a:rPr lang="en-US" dirty="0"/>
              <a:t>of </a:t>
            </a:r>
            <a:r>
              <a:rPr lang="en-US" dirty="0" smtClean="0"/>
              <a:t>operations. 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techniques are </a:t>
            </a:r>
            <a:r>
              <a:rPr lang="en-US" dirty="0" smtClean="0"/>
              <a:t>also useful </a:t>
            </a:r>
            <a:r>
              <a:rPr lang="en-US" dirty="0" smtClean="0"/>
              <a:t>in.</a:t>
            </a:r>
          </a:p>
          <a:p>
            <a:pPr lvl="1"/>
            <a:r>
              <a:rPr lang="en-US" dirty="0" smtClean="0"/>
              <a:t>Often concerned </a:t>
            </a:r>
            <a:r>
              <a:rPr lang="en-US" dirty="0"/>
              <a:t>with controlling an existing </a:t>
            </a:r>
            <a:r>
              <a:rPr lang="en-US" dirty="0" smtClean="0"/>
              <a:t>process, </a:t>
            </a:r>
            <a:r>
              <a:rPr lang="en-US" dirty="0"/>
              <a:t>while BPM </a:t>
            </a:r>
            <a:r>
              <a:rPr lang="en-US" dirty="0" smtClean="0"/>
              <a:t>making </a:t>
            </a:r>
            <a:r>
              <a:rPr lang="en-US" dirty="0"/>
              <a:t>changes to </a:t>
            </a:r>
            <a:r>
              <a:rPr lang="en-US" dirty="0" smtClean="0"/>
              <a:t>an existing </a:t>
            </a:r>
            <a:r>
              <a:rPr lang="en-US" dirty="0"/>
              <a:t>process in order to improve 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16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Disciplines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910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62019" y="1344613"/>
            <a:ext cx="8216844" cy="3853905"/>
          </a:xfrm>
        </p:spPr>
        <p:txBody>
          <a:bodyPr>
            <a:normAutofit/>
          </a:bodyPr>
          <a:lstStyle/>
          <a:p>
            <a:r>
              <a:rPr lang="en-US" b="1" dirty="0" smtClean="0"/>
              <a:t>Lean</a:t>
            </a:r>
          </a:p>
          <a:p>
            <a:pPr lvl="1"/>
            <a:r>
              <a:rPr lang="en-US" dirty="0" smtClean="0"/>
              <a:t>Originates </a:t>
            </a:r>
            <a:r>
              <a:rPr lang="en-US" dirty="0"/>
              <a:t>from </a:t>
            </a:r>
            <a:r>
              <a:rPr lang="en-US" dirty="0" smtClean="0"/>
              <a:t>manufacturing, </a:t>
            </a:r>
            <a:r>
              <a:rPr lang="en-US" dirty="0" smtClean="0"/>
              <a:t>in </a:t>
            </a:r>
            <a:r>
              <a:rPr lang="en-US" dirty="0"/>
              <a:t>particular </a:t>
            </a:r>
            <a:r>
              <a:rPr lang="en-US" dirty="0" smtClean="0"/>
              <a:t>Toyota </a:t>
            </a:r>
            <a:r>
              <a:rPr lang="en-US" dirty="0"/>
              <a:t>Production System. </a:t>
            </a:r>
            <a:endParaRPr lang="en-US" dirty="0" smtClean="0"/>
          </a:p>
          <a:p>
            <a:pPr lvl="1"/>
            <a:r>
              <a:rPr lang="en-US" dirty="0" smtClean="0"/>
              <a:t>Eliminates </a:t>
            </a:r>
            <a:r>
              <a:rPr lang="en-US" dirty="0"/>
              <a:t>waste, i.e., activities that do </a:t>
            </a:r>
            <a:r>
              <a:rPr lang="en-US" dirty="0" smtClean="0"/>
              <a:t>not add </a:t>
            </a:r>
            <a:r>
              <a:rPr lang="en-US" dirty="0"/>
              <a:t>value to the </a:t>
            </a:r>
            <a:r>
              <a:rPr lang="en-US" dirty="0" smtClean="0"/>
              <a:t>customer. </a:t>
            </a:r>
          </a:p>
          <a:p>
            <a:pPr lvl="1"/>
            <a:r>
              <a:rPr lang="en-US" dirty="0" smtClean="0"/>
              <a:t>BPM </a:t>
            </a:r>
            <a:r>
              <a:rPr lang="en-US" dirty="0"/>
              <a:t>puts more emphasis on </a:t>
            </a:r>
            <a:r>
              <a:rPr lang="en-US" dirty="0" smtClean="0"/>
              <a:t>use </a:t>
            </a:r>
            <a:r>
              <a:rPr lang="en-US" dirty="0"/>
              <a:t>of information technology as a tool to improve business processes and to make them more consistent </a:t>
            </a:r>
            <a:r>
              <a:rPr lang="en-US" dirty="0" smtClean="0"/>
              <a:t>and repeatable</a:t>
            </a:r>
            <a:r>
              <a:rPr lang="en-US" dirty="0"/>
              <a:t>.</a:t>
            </a:r>
          </a:p>
          <a:p>
            <a:r>
              <a:rPr lang="en-US" b="1" dirty="0"/>
              <a:t>Six Sigma </a:t>
            </a:r>
            <a:endParaRPr lang="en-US" b="1" dirty="0" smtClean="0"/>
          </a:p>
          <a:p>
            <a:pPr lvl="1"/>
            <a:r>
              <a:rPr lang="en-US" dirty="0" smtClean="0"/>
              <a:t>Originates </a:t>
            </a:r>
            <a:r>
              <a:rPr lang="en-US" dirty="0"/>
              <a:t>from manufacturing, </a:t>
            </a:r>
            <a:r>
              <a:rPr lang="en-US" dirty="0" smtClean="0"/>
              <a:t>in particular </a:t>
            </a:r>
            <a:r>
              <a:rPr lang="en-US" dirty="0"/>
              <a:t>from </a:t>
            </a:r>
            <a:r>
              <a:rPr lang="en-US" dirty="0" smtClean="0"/>
              <a:t>production </a:t>
            </a:r>
            <a:r>
              <a:rPr lang="en-US" dirty="0"/>
              <a:t>practices at </a:t>
            </a:r>
            <a:r>
              <a:rPr lang="en-US" dirty="0" smtClean="0"/>
              <a:t>Motorola.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ocuses </a:t>
            </a:r>
            <a:r>
              <a:rPr lang="en-US" dirty="0"/>
              <a:t>on </a:t>
            </a:r>
            <a:r>
              <a:rPr lang="en-US" dirty="0" smtClean="0"/>
              <a:t>minimization </a:t>
            </a:r>
            <a:r>
              <a:rPr lang="en-US" dirty="0"/>
              <a:t>of </a:t>
            </a:r>
            <a:r>
              <a:rPr lang="en-US" dirty="0" smtClean="0"/>
              <a:t>defects (</a:t>
            </a:r>
            <a:r>
              <a:rPr lang="en-US" dirty="0"/>
              <a:t>errors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trong </a:t>
            </a:r>
            <a:r>
              <a:rPr lang="en-US" dirty="0"/>
              <a:t>emphasis on measuring </a:t>
            </a:r>
            <a:r>
              <a:rPr lang="en-US" dirty="0" smtClean="0"/>
              <a:t>output </a:t>
            </a:r>
            <a:r>
              <a:rPr lang="en-US" dirty="0" smtClean="0"/>
              <a:t>of </a:t>
            </a:r>
            <a:r>
              <a:rPr lang="en-US" dirty="0" smtClean="0"/>
              <a:t>processes, </a:t>
            </a:r>
            <a:r>
              <a:rPr lang="en-US" dirty="0"/>
              <a:t>especially in terms of quality. 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opular </a:t>
            </a:r>
            <a:r>
              <a:rPr lang="en-US" dirty="0"/>
              <a:t>approach </a:t>
            </a:r>
            <a:r>
              <a:rPr lang="en-US" dirty="0" smtClean="0"/>
              <a:t>to </a:t>
            </a:r>
            <a:r>
              <a:rPr lang="en-US" dirty="0"/>
              <a:t>blend </a:t>
            </a:r>
            <a:r>
              <a:rPr lang="en-US" dirty="0" smtClean="0"/>
              <a:t>Lean </a:t>
            </a:r>
            <a:r>
              <a:rPr lang="en-US" dirty="0"/>
              <a:t>with </a:t>
            </a:r>
            <a:r>
              <a:rPr lang="en-US" dirty="0" smtClean="0"/>
              <a:t>Six </a:t>
            </a:r>
            <a:r>
              <a:rPr lang="en-US" dirty="0"/>
              <a:t>Sigma, leading to </a:t>
            </a:r>
            <a:r>
              <a:rPr lang="en-US" dirty="0" smtClean="0"/>
              <a:t>Lean </a:t>
            </a:r>
            <a:r>
              <a:rPr lang="en-US" dirty="0"/>
              <a:t>Six Sigma.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Disciplines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4637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Processes Everywhere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Ingredients of a Business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Origins and History of BPM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Functional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Birth of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Thinking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Rise and Fall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BPR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BPM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Lifecycle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18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6839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723" y="1344613"/>
            <a:ext cx="6532180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process </a:t>
            </a:r>
            <a:r>
              <a:rPr lang="en-US" dirty="0"/>
              <a:t>moved out of focus through </a:t>
            </a:r>
            <a:r>
              <a:rPr lang="en-US" dirty="0" smtClean="0"/>
              <a:t>ages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19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Business Process Management (BPM) is the art and science of overseeing how </a:t>
            </a:r>
            <a:r>
              <a:rPr lang="en-US" sz="1400" dirty="0" smtClean="0"/>
              <a:t>work is </a:t>
            </a:r>
            <a:r>
              <a:rPr lang="en-US" sz="1400" dirty="0"/>
              <a:t>performed in an organization to ensure consistent outcomes and to take </a:t>
            </a:r>
            <a:r>
              <a:rPr lang="en-US" sz="1400" dirty="0" smtClean="0"/>
              <a:t>advantage of </a:t>
            </a:r>
            <a:r>
              <a:rPr lang="en-US" sz="1400" dirty="0"/>
              <a:t>improvement opportunities. </a:t>
            </a:r>
            <a:endParaRPr lang="en-US" sz="1400" dirty="0" smtClean="0"/>
          </a:p>
          <a:p>
            <a:r>
              <a:rPr lang="en-US" sz="1400" dirty="0" smtClean="0"/>
              <a:t>The </a:t>
            </a:r>
            <a:r>
              <a:rPr lang="en-US" sz="1400" dirty="0"/>
              <a:t>term “improvement” may </a:t>
            </a:r>
            <a:r>
              <a:rPr lang="en-US" sz="1400" dirty="0" smtClean="0"/>
              <a:t>take different </a:t>
            </a:r>
            <a:r>
              <a:rPr lang="en-US" sz="1400" dirty="0"/>
              <a:t>meanings depending on the objectives of the </a:t>
            </a:r>
            <a:r>
              <a:rPr lang="en-US" sz="1400" dirty="0" smtClean="0"/>
              <a:t>organization, e.g. reducing </a:t>
            </a:r>
            <a:r>
              <a:rPr lang="en-US" sz="1400" dirty="0"/>
              <a:t>costs, reducing execution times</a:t>
            </a:r>
            <a:r>
              <a:rPr lang="en-US" sz="1400" dirty="0" smtClean="0"/>
              <a:t>, and </a:t>
            </a:r>
            <a:r>
              <a:rPr lang="en-US" sz="1400" dirty="0"/>
              <a:t>reducing error rates, but also gaining competitive advantage through innovation.</a:t>
            </a:r>
          </a:p>
          <a:p>
            <a:r>
              <a:rPr lang="en-US" sz="1400" dirty="0"/>
              <a:t>Improvement initiatives </a:t>
            </a:r>
            <a:r>
              <a:rPr lang="en-US" sz="1400" dirty="0" smtClean="0"/>
              <a:t>are one-off </a:t>
            </a:r>
            <a:r>
              <a:rPr lang="en-US" sz="1400" dirty="0"/>
              <a:t>or </a:t>
            </a:r>
            <a:r>
              <a:rPr lang="en-US" sz="1400" dirty="0" smtClean="0"/>
              <a:t>continuous; incremental </a:t>
            </a:r>
            <a:r>
              <a:rPr lang="en-US" sz="1400" dirty="0"/>
              <a:t>or radical. </a:t>
            </a:r>
            <a:endParaRPr lang="en-US" sz="1400" dirty="0" smtClean="0"/>
          </a:p>
          <a:p>
            <a:r>
              <a:rPr lang="en-US" sz="1400" dirty="0" smtClean="0"/>
              <a:t>BPM </a:t>
            </a:r>
            <a:r>
              <a:rPr lang="en-US" sz="1400" dirty="0"/>
              <a:t>is </a:t>
            </a:r>
            <a:r>
              <a:rPr lang="en-US" sz="1400" dirty="0" smtClean="0"/>
              <a:t>about </a:t>
            </a:r>
            <a:r>
              <a:rPr lang="en-US" sz="1400" dirty="0"/>
              <a:t>managing </a:t>
            </a:r>
            <a:r>
              <a:rPr lang="en-US" sz="1400" dirty="0" smtClean="0"/>
              <a:t>processes, i.e. entire </a:t>
            </a:r>
            <a:r>
              <a:rPr lang="en-US" sz="1400" dirty="0"/>
              <a:t>chains of events, activities</a:t>
            </a:r>
            <a:r>
              <a:rPr lang="en-US" sz="1400" dirty="0" smtClean="0"/>
              <a:t>, and </a:t>
            </a:r>
            <a:r>
              <a:rPr lang="en-US" sz="1400" dirty="0" smtClean="0"/>
              <a:t>decisions.</a:t>
            </a:r>
            <a:endParaRPr lang="en-US" sz="1400" dirty="0"/>
          </a:p>
          <a:p>
            <a:r>
              <a:rPr lang="en-US" sz="1400" dirty="0"/>
              <a:t>In this </a:t>
            </a:r>
            <a:r>
              <a:rPr lang="en-US" sz="1400" dirty="0" smtClean="0"/>
              <a:t>chapter, </a:t>
            </a:r>
            <a:r>
              <a:rPr lang="en-US" sz="1400" dirty="0"/>
              <a:t>we </a:t>
            </a:r>
            <a:r>
              <a:rPr lang="en-US" sz="1400" dirty="0" smtClean="0"/>
              <a:t>describe </a:t>
            </a:r>
            <a:r>
              <a:rPr lang="en-US" sz="1400" dirty="0"/>
              <a:t>typical processes that are found in contemporary organizations. </a:t>
            </a:r>
            <a:endParaRPr lang="en-US" sz="1400" dirty="0" smtClean="0"/>
          </a:p>
          <a:p>
            <a:r>
              <a:rPr lang="en-US" sz="1400" dirty="0" smtClean="0"/>
              <a:t>We provide </a:t>
            </a:r>
            <a:r>
              <a:rPr lang="en-US" sz="1400" dirty="0"/>
              <a:t>a definition </a:t>
            </a:r>
            <a:r>
              <a:rPr lang="en-US" sz="1400" dirty="0" smtClean="0"/>
              <a:t>of business </a:t>
            </a:r>
            <a:r>
              <a:rPr lang="en-US" sz="1400" dirty="0"/>
              <a:t>process and BPM. </a:t>
            </a:r>
            <a:endParaRPr lang="en-US" sz="1400" dirty="0" smtClean="0"/>
          </a:p>
          <a:p>
            <a:r>
              <a:rPr lang="en-US" sz="1400" dirty="0" smtClean="0"/>
              <a:t>We </a:t>
            </a:r>
            <a:r>
              <a:rPr lang="en-US" sz="1400" dirty="0" smtClean="0"/>
              <a:t>then </a:t>
            </a:r>
            <a:r>
              <a:rPr lang="en-US" sz="1400" dirty="0"/>
              <a:t>provide a historical overview of the BPM discipline. </a:t>
            </a:r>
            <a:endParaRPr lang="en-US" sz="1400" dirty="0" smtClean="0"/>
          </a:p>
          <a:p>
            <a:r>
              <a:rPr lang="en-US" sz="1400" dirty="0" smtClean="0"/>
              <a:t>Finally</a:t>
            </a:r>
            <a:r>
              <a:rPr lang="en-US" sz="1400" dirty="0"/>
              <a:t>, we discuss </a:t>
            </a:r>
            <a:r>
              <a:rPr lang="en-US" sz="1400" dirty="0" smtClean="0"/>
              <a:t>the BPM </a:t>
            </a:r>
            <a:r>
              <a:rPr lang="en-US" sz="1400" dirty="0"/>
              <a:t>lifecycle, around which the book is structured.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Chapter </a:t>
            </a:r>
            <a:r>
              <a:rPr lang="de-DE" dirty="0" err="1" smtClean="0"/>
              <a:t>Overview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3122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/>
          <a:lstStyle/>
          <a:p>
            <a:r>
              <a:rPr lang="de-AT" dirty="0" smtClean="0"/>
              <a:t>Adam Smith: </a:t>
            </a:r>
            <a:r>
              <a:rPr lang="de-AT" dirty="0" err="1" smtClean="0"/>
              <a:t>Processes</a:t>
            </a:r>
            <a:r>
              <a:rPr lang="de-AT" dirty="0" smtClean="0"/>
              <a:t> </a:t>
            </a:r>
            <a:r>
              <a:rPr lang="de-AT" dirty="0"/>
              <a:t>and Division </a:t>
            </a:r>
            <a:r>
              <a:rPr lang="de-AT" dirty="0" err="1"/>
              <a:t>of</a:t>
            </a:r>
            <a:r>
              <a:rPr lang="de-AT" dirty="0"/>
              <a:t> Labour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 smtClean="0"/>
              <a:t>Seite </a:t>
            </a:r>
            <a:fld id="{680737D9-CC42-4855-ABAC-B759A1A9D624}" type="slidenum">
              <a:rPr lang="de-AT" smtClean="0"/>
              <a:pPr/>
              <a:t>20</a:t>
            </a:fld>
            <a:endParaRPr lang="de-A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9" y="3620031"/>
            <a:ext cx="6146045" cy="1778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400" dirty="0"/>
              <a:t>“To take an example, the trade of a pin-maker: But in the way in which this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business </a:t>
            </a:r>
            <a:r>
              <a:rPr lang="en-US" sz="1400" dirty="0"/>
              <a:t>is now </a:t>
            </a:r>
            <a:r>
              <a:rPr lang="en-US" sz="1400" dirty="0" smtClean="0"/>
              <a:t>carried </a:t>
            </a:r>
            <a:r>
              <a:rPr lang="en-US" sz="1400" dirty="0"/>
              <a:t>on, it is divided into a number of branches: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One man draws out the wire; another straights it;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 third cuts it; a fourth points it; a fifth grinds it at the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top for receiving the head; to make the head requires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three operations; to put it on is a peculiar business; </a:t>
            </a:r>
          </a:p>
          <a:p>
            <a:pPr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to whiten the pins is another; to put them into the paper;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400" dirty="0"/>
              <a:t>and the important business of making a pin is, in this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400" dirty="0"/>
              <a:t>manner, divided into about eighteen distinct operations.” </a:t>
            </a:r>
          </a:p>
          <a:p>
            <a:pPr marL="0" indent="0">
              <a:spcAft>
                <a:spcPts val="300"/>
              </a:spcAft>
              <a:buNone/>
            </a:pPr>
            <a:endParaRPr lang="de-AT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6830124" y="4873764"/>
            <a:ext cx="1844484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AT" sz="800" dirty="0" smtClean="0"/>
              <a:t>Source: Smith 1776</a:t>
            </a:r>
          </a:p>
          <a:p>
            <a:pPr algn="r"/>
            <a:r>
              <a:rPr lang="de-AT" sz="800" dirty="0" smtClean="0"/>
              <a:t>Picture: </a:t>
            </a:r>
            <a:r>
              <a:rPr lang="en-US" sz="800" dirty="0" smtClean="0"/>
              <a:t>http</a:t>
            </a:r>
            <a:r>
              <a:rPr lang="en-US" sz="800" dirty="0"/>
              <a:t>://www.library.hbs.edu/hc/collections/kress/kress_img/adam_smith2.htm</a:t>
            </a:r>
            <a:endParaRPr lang="de-AT" sz="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084" y="1395984"/>
            <a:ext cx="1821653" cy="2718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473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Frederick W. Taylor: Scientific Management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Meticulously</a:t>
            </a:r>
            <a:r>
              <a:rPr lang="de-DE" dirty="0" smtClean="0"/>
              <a:t> </a:t>
            </a:r>
            <a:r>
              <a:rPr lang="de-DE" dirty="0" err="1" smtClean="0"/>
              <a:t>studying</a:t>
            </a:r>
            <a:r>
              <a:rPr lang="de-DE" dirty="0" smtClean="0"/>
              <a:t> </a:t>
            </a:r>
            <a:r>
              <a:rPr lang="de-DE" dirty="0" err="1"/>
              <a:t>labor</a:t>
            </a:r>
            <a:r>
              <a:rPr lang="de-DE" dirty="0"/>
              <a:t> </a:t>
            </a:r>
            <a:r>
              <a:rPr lang="de-DE" dirty="0" err="1" smtClean="0"/>
              <a:t>activities</a:t>
            </a:r>
            <a:endParaRPr lang="de-DE" dirty="0" smtClean="0"/>
          </a:p>
          <a:p>
            <a:r>
              <a:rPr lang="de-DE" dirty="0" smtClean="0"/>
              <a:t>Work </a:t>
            </a:r>
            <a:r>
              <a:rPr lang="de-DE" dirty="0" err="1" smtClean="0"/>
              <a:t>instructions</a:t>
            </a:r>
            <a:r>
              <a:rPr lang="de-DE" dirty="0" smtClean="0"/>
              <a:t> for </a:t>
            </a:r>
            <a:r>
              <a:rPr lang="de-DE" dirty="0" err="1" smtClean="0"/>
              <a:t>workers</a:t>
            </a:r>
            <a:endParaRPr lang="de-DE" dirty="0" smtClean="0"/>
          </a:p>
          <a:p>
            <a:r>
              <a:rPr lang="de-DE" dirty="0" smtClean="0"/>
              <a:t>Managers </a:t>
            </a:r>
            <a:r>
              <a:rPr lang="en-US" dirty="0"/>
              <a:t>oversee the productivity of groups of </a:t>
            </a:r>
            <a:r>
              <a:rPr lang="en-US" dirty="0" smtClean="0"/>
              <a:t>workers</a:t>
            </a:r>
          </a:p>
          <a:p>
            <a:r>
              <a:rPr lang="en-US" dirty="0" smtClean="0"/>
              <a:t>Units </a:t>
            </a:r>
            <a:r>
              <a:rPr lang="en-US" dirty="0"/>
              <a:t>and their managers were </a:t>
            </a:r>
            <a:r>
              <a:rPr lang="en-US" dirty="0" smtClean="0"/>
              <a:t>structured hierarchically</a:t>
            </a:r>
          </a:p>
          <a:p>
            <a:r>
              <a:rPr lang="en-US" dirty="0" smtClean="0"/>
              <a:t>Functional organization remains dominant until the end of 1980s.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44" y="1398270"/>
            <a:ext cx="1828800" cy="2759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feld 11"/>
          <p:cNvSpPr txBox="1"/>
          <p:nvPr/>
        </p:nvSpPr>
        <p:spPr>
          <a:xfrm>
            <a:off x="6830124" y="5366206"/>
            <a:ext cx="1844484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de-AT" sz="800" dirty="0" smtClean="0"/>
              <a:t>Source: </a:t>
            </a:r>
            <a:r>
              <a:rPr lang="de-DE" sz="800" dirty="0" smtClean="0"/>
              <a:t>Wikimedia </a:t>
            </a:r>
            <a:r>
              <a:rPr lang="de-DE" sz="800" dirty="0" err="1" smtClean="0"/>
              <a:t>Commons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2205417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3655" y="1344613"/>
            <a:ext cx="2421625" cy="3859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8720" y="1344613"/>
            <a:ext cx="2582903" cy="3859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Birth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Process </a:t>
            </a:r>
            <a:r>
              <a:rPr lang="de-DE" dirty="0" err="1" smtClean="0"/>
              <a:t>Thinking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Business Process Reengineering (BPR)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0029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846" y="1679091"/>
            <a:ext cx="6269934" cy="318549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process at Ford at the initial stage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765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326" y="1738786"/>
            <a:ext cx="6412975" cy="306610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24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process at Ford after redesign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518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purchasing process at </a:t>
            </a:r>
            <a:r>
              <a:rPr lang="en-US" dirty="0" smtClean="0"/>
              <a:t>Ford.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Who </a:t>
            </a:r>
            <a:r>
              <a:rPr lang="en-US" dirty="0"/>
              <a:t>are the actors in this </a:t>
            </a:r>
            <a:r>
              <a:rPr lang="en-US" dirty="0" smtClean="0"/>
              <a:t>process?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Which </a:t>
            </a:r>
            <a:r>
              <a:rPr lang="en-US" dirty="0"/>
              <a:t>actors can be considered as customers in this </a:t>
            </a:r>
            <a:r>
              <a:rPr lang="en-US" dirty="0" smtClean="0"/>
              <a:t>process?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value does the process deliver to its </a:t>
            </a:r>
            <a:r>
              <a:rPr lang="en-US" dirty="0" smtClean="0"/>
              <a:t>customers?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possible outcomes of this process?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25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</a:t>
            </a:r>
            <a:r>
              <a:rPr lang="en-US" dirty="0" smtClean="0"/>
              <a:t>1.2: Purchasing </a:t>
            </a:r>
            <a:r>
              <a:rPr lang="en-US" dirty="0"/>
              <a:t>process at </a:t>
            </a:r>
            <a:r>
              <a:rPr lang="en-US" dirty="0" smtClean="0"/>
              <a:t>Ford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944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Concept </a:t>
            </a:r>
            <a:r>
              <a:rPr lang="en-US" dirty="0"/>
              <a:t>misuse: </a:t>
            </a:r>
            <a:endParaRPr lang="en-US" dirty="0" smtClean="0"/>
          </a:p>
          <a:p>
            <a:pPr marL="615950" lvl="1" indent="-342900"/>
            <a:r>
              <a:rPr lang="en-US" dirty="0" smtClean="0"/>
              <a:t>P</a:t>
            </a:r>
            <a:r>
              <a:rPr lang="en-US" dirty="0" smtClean="0"/>
              <a:t>rojects were labeled </a:t>
            </a:r>
            <a:r>
              <a:rPr lang="en-US" dirty="0"/>
              <a:t>BPR, even when business processes were not </a:t>
            </a:r>
            <a:r>
              <a:rPr lang="en-US" dirty="0" smtClean="0"/>
              <a:t>the </a:t>
            </a:r>
            <a:r>
              <a:rPr lang="en-US" dirty="0" smtClean="0"/>
              <a:t>core. </a:t>
            </a:r>
          </a:p>
          <a:p>
            <a:pPr marL="615950" lvl="1" indent="-342900"/>
            <a:r>
              <a:rPr lang="en-US" dirty="0" smtClean="0"/>
              <a:t>Many </a:t>
            </a:r>
            <a:r>
              <a:rPr lang="en-US" dirty="0"/>
              <a:t>corporations initiated </a:t>
            </a:r>
            <a:r>
              <a:rPr lang="en-US" dirty="0" smtClean="0"/>
              <a:t>reductions </a:t>
            </a:r>
            <a:r>
              <a:rPr lang="en-US" dirty="0"/>
              <a:t>of </a:t>
            </a:r>
            <a:r>
              <a:rPr lang="en-US" dirty="0" smtClean="0"/>
              <a:t>workforce, often </a:t>
            </a:r>
            <a:r>
              <a:rPr lang="en-US" dirty="0" smtClean="0"/>
              <a:t>packaged </a:t>
            </a:r>
            <a:r>
              <a:rPr lang="en-US" dirty="0"/>
              <a:t>as process redesign projects, </a:t>
            </a:r>
            <a:r>
              <a:rPr lang="en-US" dirty="0" smtClean="0"/>
              <a:t>which triggered resentment.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Over-radicalism</a:t>
            </a:r>
            <a:r>
              <a:rPr lang="en-US" dirty="0"/>
              <a:t>: </a:t>
            </a:r>
            <a:endParaRPr lang="en-US" dirty="0" smtClean="0"/>
          </a:p>
          <a:p>
            <a:pPr marL="615950" lvl="1" indent="-342900"/>
            <a:r>
              <a:rPr lang="en-US" dirty="0" smtClean="0"/>
              <a:t>Hammer’s </a:t>
            </a:r>
            <a:r>
              <a:rPr lang="en-US" dirty="0"/>
              <a:t>early papers </a:t>
            </a:r>
            <a:r>
              <a:rPr lang="en-US" dirty="0" smtClean="0"/>
              <a:t>states: </a:t>
            </a:r>
            <a:r>
              <a:rPr lang="en-US" dirty="0"/>
              <a:t>“Don’t Automate, Obliterate”. </a:t>
            </a:r>
            <a:endParaRPr lang="en-US" dirty="0" smtClean="0"/>
          </a:p>
          <a:p>
            <a:pPr marL="615950" lvl="1" indent="-342900"/>
            <a:r>
              <a:rPr lang="en-US" dirty="0" smtClean="0"/>
              <a:t>Many situations </a:t>
            </a:r>
            <a:r>
              <a:rPr lang="en-US" dirty="0" smtClean="0"/>
              <a:t>require a </a:t>
            </a:r>
            <a:r>
              <a:rPr lang="en-US" dirty="0"/>
              <a:t>much more gradual (incremental) approach.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Support </a:t>
            </a:r>
            <a:r>
              <a:rPr lang="en-US" dirty="0"/>
              <a:t>immaturity: </a:t>
            </a:r>
            <a:endParaRPr lang="en-US" dirty="0" smtClean="0"/>
          </a:p>
          <a:p>
            <a:pPr marL="615950" lvl="1" indent="-342900"/>
            <a:r>
              <a:rPr lang="en-US" dirty="0" smtClean="0"/>
              <a:t>Necessary </a:t>
            </a:r>
            <a:r>
              <a:rPr lang="en-US" dirty="0"/>
              <a:t>tools and technologies </a:t>
            </a:r>
            <a:r>
              <a:rPr lang="en-US" dirty="0" smtClean="0"/>
              <a:t>were </a:t>
            </a:r>
            <a:r>
              <a:rPr lang="en-US" dirty="0"/>
              <a:t>not </a:t>
            </a:r>
            <a:r>
              <a:rPr lang="en-US" dirty="0" smtClean="0"/>
              <a:t>yet available </a:t>
            </a:r>
            <a:r>
              <a:rPr lang="en-US" dirty="0"/>
              <a:t>or </a:t>
            </a:r>
            <a:r>
              <a:rPr lang="en-US" dirty="0" smtClean="0"/>
              <a:t>insufficient. </a:t>
            </a:r>
          </a:p>
          <a:p>
            <a:pPr marL="615950" lvl="1" indent="-342900"/>
            <a:r>
              <a:rPr lang="en-US" dirty="0" smtClean="0"/>
              <a:t>Much process logic had </a:t>
            </a:r>
            <a:r>
              <a:rPr lang="en-US" dirty="0" smtClean="0"/>
              <a:t>to </a:t>
            </a:r>
            <a:r>
              <a:rPr lang="en-US" dirty="0" smtClean="0"/>
              <a:t>be hard-coded </a:t>
            </a:r>
            <a:r>
              <a:rPr lang="en-US" dirty="0"/>
              <a:t>in </a:t>
            </a:r>
            <a:r>
              <a:rPr lang="en-US" dirty="0" smtClean="0"/>
              <a:t>IT </a:t>
            </a:r>
            <a:r>
              <a:rPr lang="en-US" dirty="0"/>
              <a:t>applications of the time. </a:t>
            </a:r>
            <a:endParaRPr lang="en-US" dirty="0" smtClean="0"/>
          </a:p>
          <a:p>
            <a:pPr marL="615950" lvl="1" indent="-342900"/>
            <a:r>
              <a:rPr lang="en-US" dirty="0" smtClean="0"/>
              <a:t>People </a:t>
            </a:r>
            <a:r>
              <a:rPr lang="en-US" dirty="0"/>
              <a:t>grew frustrated when they noted </a:t>
            </a:r>
            <a:r>
              <a:rPr lang="en-US" dirty="0" smtClean="0"/>
              <a:t>that their </a:t>
            </a:r>
            <a:r>
              <a:rPr lang="en-US" dirty="0"/>
              <a:t>efforts on </a:t>
            </a:r>
            <a:r>
              <a:rPr lang="en-US" dirty="0" smtClean="0"/>
              <a:t>redesigning a </a:t>
            </a:r>
            <a:r>
              <a:rPr lang="en-US" dirty="0"/>
              <a:t>process were thwarted by a rigid infrastructure.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26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Rise</a:t>
            </a:r>
            <a:r>
              <a:rPr lang="de-DE" dirty="0" smtClean="0"/>
              <a:t> and Fall </a:t>
            </a:r>
            <a:r>
              <a:rPr lang="de-DE" dirty="0" err="1" smtClean="0"/>
              <a:t>of</a:t>
            </a:r>
            <a:r>
              <a:rPr lang="de-DE" dirty="0" smtClean="0"/>
              <a:t> BPR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100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9073" y="1936750"/>
            <a:ext cx="2046592" cy="3267075"/>
          </a:xfrm>
          <a:prstGeom prst="rect">
            <a:avLst/>
          </a:prstGeom>
        </p:spPr>
      </p:pic>
      <p:sp>
        <p:nvSpPr>
          <p:cNvPr id="13" name="Textplatzhalter 1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</a:rPr>
              <a:t>Process Orientation </a:t>
            </a:r>
            <a:r>
              <a:rPr lang="de-DE" dirty="0" err="1" smtClean="0">
                <a:latin typeface="Arial" panose="020B0604020202020204" pitchFamily="34" charset="0"/>
              </a:rPr>
              <a:t>is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productive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27</a:t>
            </a:fld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Reshaping</a:t>
            </a:r>
            <a:r>
              <a:rPr lang="de-DE" dirty="0" smtClean="0"/>
              <a:t> Process </a:t>
            </a:r>
            <a:r>
              <a:rPr lang="de-DE" dirty="0" err="1" smtClean="0"/>
              <a:t>Thinking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r>
              <a:rPr lang="de-DE" dirty="0" smtClean="0">
                <a:latin typeface="Arial" panose="020B0604020202020204" pitchFamily="34" charset="0"/>
              </a:rPr>
              <a:t>ERP Systems </a:t>
            </a:r>
            <a:r>
              <a:rPr lang="de-DE" dirty="0" err="1" smtClean="0">
                <a:latin typeface="Arial" panose="020B0604020202020204" pitchFamily="34" charset="0"/>
              </a:rPr>
              <a:t>penetrate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</a:rPr>
              <a:t>market</a:t>
            </a:r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17" name="Inhaltsplatzhalter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63" y="2298756"/>
            <a:ext cx="3959225" cy="2543063"/>
          </a:xfrm>
        </p:spPr>
      </p:pic>
    </p:spTree>
    <p:extLst>
      <p:ext uri="{BB962C8B-B14F-4D97-AF65-F5344CB8AC3E}">
        <p14:creationId xmlns:p14="http://schemas.microsoft.com/office/powerpoint/2010/main" val="1071543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636" y="1679091"/>
            <a:ext cx="6144355" cy="318549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28</a:t>
            </a:fld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Job </a:t>
            </a:r>
            <a:r>
              <a:rPr lang="en-US" dirty="0" smtClean="0"/>
              <a:t>Functions </a:t>
            </a:r>
            <a:r>
              <a:rPr lang="en-US" dirty="0"/>
              <a:t>of </a:t>
            </a:r>
            <a:r>
              <a:rPr lang="en-US" dirty="0" smtClean="0"/>
              <a:t>Process Owner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6390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Processes Everywhere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Ingredients of a Business Process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Origins and History of BPM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Functional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Birth of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Thinking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Rise and Fall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BPM Lifecycle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29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7287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Processes Everywhere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Ingredients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of a Business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Process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Origins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and History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BPM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Functional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Birth of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Thinking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Rise and Fall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BPR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BPM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Lifecycle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7840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Establish</a:t>
            </a:r>
            <a:r>
              <a:rPr lang="de-DE" dirty="0" smtClean="0"/>
              <a:t> BPM Team</a:t>
            </a:r>
          </a:p>
          <a:p>
            <a:r>
              <a:rPr lang="de-DE" dirty="0" err="1" smtClean="0"/>
              <a:t>Describe</a:t>
            </a:r>
            <a:r>
              <a:rPr lang="de-DE" dirty="0" smtClean="0"/>
              <a:t> Process </a:t>
            </a:r>
            <a:r>
              <a:rPr lang="de-DE" dirty="0" err="1" smtClean="0"/>
              <a:t>Architecture</a:t>
            </a:r>
            <a:endParaRPr lang="de-DE" dirty="0" smtClean="0"/>
          </a:p>
          <a:p>
            <a:r>
              <a:rPr lang="de-DE" dirty="0" err="1" smtClean="0"/>
              <a:t>Define</a:t>
            </a:r>
            <a:r>
              <a:rPr lang="de-DE" dirty="0" smtClean="0"/>
              <a:t> Process Performance </a:t>
            </a:r>
            <a:r>
              <a:rPr lang="de-DE" dirty="0" err="1" smtClean="0"/>
              <a:t>Measures</a:t>
            </a:r>
            <a:endParaRPr lang="de-DE" dirty="0" smtClean="0"/>
          </a:p>
          <a:p>
            <a:r>
              <a:rPr lang="de-DE" dirty="0" err="1" smtClean="0"/>
              <a:t>Discover</a:t>
            </a:r>
            <a:r>
              <a:rPr lang="de-DE" dirty="0" smtClean="0"/>
              <a:t> and Model </a:t>
            </a:r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err="1" smtClean="0"/>
              <a:t>Analyze</a:t>
            </a:r>
            <a:r>
              <a:rPr lang="de-DE" dirty="0" smtClean="0"/>
              <a:t>, </a:t>
            </a:r>
            <a:r>
              <a:rPr lang="de-DE" dirty="0" err="1" smtClean="0"/>
              <a:t>Redesign</a:t>
            </a:r>
            <a:r>
              <a:rPr lang="de-DE" dirty="0" smtClean="0"/>
              <a:t>, </a:t>
            </a:r>
            <a:r>
              <a:rPr lang="de-DE" dirty="0" err="1" smtClean="0"/>
              <a:t>Implement</a:t>
            </a:r>
            <a:r>
              <a:rPr lang="de-DE" dirty="0" smtClean="0"/>
              <a:t> and Monitor </a:t>
            </a:r>
            <a:r>
              <a:rPr lang="de-DE" dirty="0" err="1" smtClean="0"/>
              <a:t>Processes</a:t>
            </a:r>
            <a:endParaRPr lang="de-DE" dirty="0" smtClean="0"/>
          </a:p>
          <a:p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Process-Aware Information Systems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30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2407" y="139700"/>
            <a:ext cx="6990905" cy="903822"/>
          </a:xfrm>
        </p:spPr>
        <p:txBody>
          <a:bodyPr/>
          <a:lstStyle/>
          <a:p>
            <a:r>
              <a:rPr lang="de-DE" dirty="0" err="1" smtClean="0"/>
              <a:t>Establishing</a:t>
            </a:r>
            <a:r>
              <a:rPr lang="de-DE" dirty="0" smtClean="0"/>
              <a:t> Process </a:t>
            </a:r>
            <a:r>
              <a:rPr lang="de-DE" dirty="0" err="1" smtClean="0"/>
              <a:t>Thinking</a:t>
            </a:r>
            <a:r>
              <a:rPr lang="de-DE" dirty="0" smtClean="0"/>
              <a:t> in </a:t>
            </a:r>
            <a:r>
              <a:rPr lang="de-DE" dirty="0" err="1" smtClean="0"/>
              <a:t>Organizations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873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200" y="1344613"/>
            <a:ext cx="6351225" cy="385445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31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en-US" dirty="0"/>
              <a:t>Process model for the initial fragment of the equipment rental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0779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Exercises</a:t>
            </a:r>
            <a:r>
              <a:rPr lang="de-DE" dirty="0" smtClean="0"/>
              <a:t> 1.3-5: </a:t>
            </a:r>
            <a:r>
              <a:rPr lang="de-DE" dirty="0"/>
              <a:t>University Admission Process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73936" y="5203825"/>
            <a:ext cx="5138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33" y="1534478"/>
            <a:ext cx="5852160" cy="3474720"/>
          </a:xfrm>
        </p:spPr>
      </p:pic>
    </p:spTree>
    <p:extLst>
      <p:ext uri="{BB962C8B-B14F-4D97-AF65-F5344CB8AC3E}">
        <p14:creationId xmlns:p14="http://schemas.microsoft.com/office/powerpoint/2010/main" val="1478986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student admission process described in Exercise </a:t>
            </a:r>
            <a:r>
              <a:rPr lang="en-US" dirty="0" smtClean="0"/>
              <a:t>1.1 (</a:t>
            </a:r>
            <a:r>
              <a:rPr lang="en-US" dirty="0"/>
              <a:t>page 5). </a:t>
            </a:r>
            <a:endParaRPr lang="en-US" dirty="0" smtClean="0"/>
          </a:p>
          <a:p>
            <a:r>
              <a:rPr lang="en-US" dirty="0" smtClean="0"/>
              <a:t>Exercise 1.3: Taking </a:t>
            </a:r>
            <a:r>
              <a:rPr lang="en-US" dirty="0"/>
              <a:t>the perspective of the customer, identify at least two </a:t>
            </a:r>
            <a:r>
              <a:rPr lang="en-US" dirty="0" smtClean="0"/>
              <a:t>performance measures </a:t>
            </a:r>
            <a:r>
              <a:rPr lang="en-US" dirty="0"/>
              <a:t>that can be attached to this process</a:t>
            </a:r>
            <a:r>
              <a:rPr lang="en-US" dirty="0" smtClean="0"/>
              <a:t>.</a:t>
            </a:r>
          </a:p>
          <a:p>
            <a:r>
              <a:rPr lang="en-US" dirty="0"/>
              <a:t>Exercise </a:t>
            </a:r>
            <a:r>
              <a:rPr lang="en-US" dirty="0" smtClean="0"/>
              <a:t>1.4: Taking </a:t>
            </a:r>
            <a:r>
              <a:rPr lang="en-US" dirty="0"/>
              <a:t>the perspective of the customer, think of at least two </a:t>
            </a:r>
            <a:r>
              <a:rPr lang="en-US" dirty="0" smtClean="0"/>
              <a:t>issues that </a:t>
            </a:r>
            <a:r>
              <a:rPr lang="en-US" dirty="0"/>
              <a:t>this process might have</a:t>
            </a:r>
            <a:r>
              <a:rPr lang="en-US" dirty="0" smtClean="0"/>
              <a:t>.</a:t>
            </a:r>
          </a:p>
          <a:p>
            <a:r>
              <a:rPr lang="en-US" dirty="0"/>
              <a:t>Exercise 1.5: </a:t>
            </a:r>
            <a:r>
              <a:rPr lang="en-US" dirty="0" smtClean="0"/>
              <a:t>What </a:t>
            </a:r>
            <a:r>
              <a:rPr lang="en-US" dirty="0"/>
              <a:t>possible changes do you think could be made to this </a:t>
            </a:r>
            <a:r>
              <a:rPr lang="en-US" dirty="0" smtClean="0"/>
              <a:t>process in </a:t>
            </a:r>
            <a:r>
              <a:rPr lang="en-US" dirty="0"/>
              <a:t>order to address these issues?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33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Exercises</a:t>
            </a:r>
            <a:r>
              <a:rPr lang="de-DE" dirty="0" smtClean="0"/>
              <a:t> 1.3-5: </a:t>
            </a:r>
            <a:r>
              <a:rPr lang="de-DE" dirty="0"/>
              <a:t>University Admission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586133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The BPM </a:t>
            </a:r>
            <a:r>
              <a:rPr lang="de-AT" dirty="0" err="1" smtClean="0"/>
              <a:t>Lifecycle</a:t>
            </a:r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34</a:t>
            </a:fld>
            <a:endParaRPr lang="de-AT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279" y="1254559"/>
            <a:ext cx="4381909" cy="407354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222726" y="1515663"/>
            <a:ext cx="554404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686015" y="2402221"/>
            <a:ext cx="109904" cy="5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AU" sz="1692"/>
          </a:p>
        </p:txBody>
      </p:sp>
      <p:pic>
        <p:nvPicPr>
          <p:cNvPr id="12" name="Picture 4" descr="\\psf\Home\Desktop\pics\ch3_PurchaseOrder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4" y="4196051"/>
            <a:ext cx="1252175" cy="7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psf\Home\Desktop\pics\ch3_PurchaseOrd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884498" y="2540577"/>
            <a:ext cx="1789311" cy="2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\\psf\Home\Desktop\pics\ch6_cause_effect_rejected_equipm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942" y="3768891"/>
            <a:ext cx="1257926" cy="88899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2" descr="\\psf\Home\Desktop\pics\ch10_f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40" y="5313235"/>
            <a:ext cx="1413403" cy="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nhaltsplatzhalt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5620" y="1373072"/>
            <a:ext cx="1450014" cy="767874"/>
          </a:xfrm>
          <a:prstGeom prst="rect">
            <a:avLst/>
          </a:prstGeom>
        </p:spPr>
      </p:pic>
      <p:pic>
        <p:nvPicPr>
          <p:cNvPr id="19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1" y="1863105"/>
            <a:ext cx="2019196" cy="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71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/>
              <a:t>Management </a:t>
            </a:r>
            <a:r>
              <a:rPr lang="en-US" sz="1200" b="1" dirty="0" smtClean="0"/>
              <a:t>Team: 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Chief </a:t>
            </a:r>
            <a:r>
              <a:rPr lang="en-US" sz="1200" dirty="0"/>
              <a:t>Executive Officer (CEO) </a:t>
            </a:r>
            <a:r>
              <a:rPr lang="en-US" sz="1200" dirty="0" smtClean="0"/>
              <a:t>responsible </a:t>
            </a:r>
            <a:r>
              <a:rPr lang="en-US" sz="1200" dirty="0"/>
              <a:t>for </a:t>
            </a:r>
            <a:r>
              <a:rPr lang="en-US" sz="1200" dirty="0" smtClean="0"/>
              <a:t>overall </a:t>
            </a:r>
            <a:r>
              <a:rPr lang="en-US" sz="1200" dirty="0"/>
              <a:t>business </a:t>
            </a:r>
            <a:r>
              <a:rPr lang="en-US" sz="1200" dirty="0" smtClean="0"/>
              <a:t>success. 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Chief </a:t>
            </a:r>
            <a:r>
              <a:rPr lang="en-US" sz="1200" dirty="0"/>
              <a:t>Operations Officer (COO) </a:t>
            </a:r>
            <a:r>
              <a:rPr lang="en-US" sz="1200" dirty="0" smtClean="0"/>
              <a:t>responsible </a:t>
            </a:r>
            <a:r>
              <a:rPr lang="en-US" sz="1200" dirty="0"/>
              <a:t>for defining the way operations are set </a:t>
            </a:r>
            <a:r>
              <a:rPr lang="en-US" sz="1200" dirty="0" smtClean="0"/>
              <a:t>up, sometimes Chief </a:t>
            </a:r>
            <a:r>
              <a:rPr lang="en-US" sz="1200" dirty="0"/>
              <a:t>Process Officer (CPO) </a:t>
            </a:r>
            <a:r>
              <a:rPr lang="en-US" sz="1200" dirty="0" smtClean="0"/>
              <a:t>or </a:t>
            </a:r>
            <a:r>
              <a:rPr lang="en-US" sz="1200" dirty="0"/>
              <a:t>Chief Process and Innovation Officer (CPIO</a:t>
            </a:r>
            <a:r>
              <a:rPr lang="en-US" sz="1200" dirty="0" smtClean="0"/>
              <a:t>).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Chief </a:t>
            </a:r>
            <a:r>
              <a:rPr lang="en-US" sz="1200" dirty="0"/>
              <a:t>Information Officer (CIO) </a:t>
            </a:r>
            <a:r>
              <a:rPr lang="en-US" sz="1200" dirty="0" smtClean="0"/>
              <a:t>responsible </a:t>
            </a:r>
            <a:r>
              <a:rPr lang="en-US" sz="1200" dirty="0"/>
              <a:t>for </a:t>
            </a:r>
            <a:r>
              <a:rPr lang="en-US" sz="1200" dirty="0" smtClean="0"/>
              <a:t>operation </a:t>
            </a:r>
            <a:r>
              <a:rPr lang="en-US" sz="1200" dirty="0"/>
              <a:t>of </a:t>
            </a:r>
            <a:r>
              <a:rPr lang="en-US" sz="1200" dirty="0" smtClean="0"/>
              <a:t>information </a:t>
            </a:r>
            <a:r>
              <a:rPr lang="en-US" sz="1200" dirty="0"/>
              <a:t>system infrastructure. 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Chief </a:t>
            </a:r>
            <a:r>
              <a:rPr lang="en-US" sz="1200" dirty="0"/>
              <a:t>Financial Officer (CFO) </a:t>
            </a:r>
            <a:r>
              <a:rPr lang="en-US" sz="1200" dirty="0" smtClean="0"/>
              <a:t>responsible </a:t>
            </a:r>
            <a:r>
              <a:rPr lang="en-US" sz="1200" dirty="0"/>
              <a:t>for </a:t>
            </a:r>
            <a:r>
              <a:rPr lang="en-US" sz="1200" dirty="0" smtClean="0"/>
              <a:t>overall </a:t>
            </a:r>
            <a:r>
              <a:rPr lang="en-US" sz="1200" dirty="0"/>
              <a:t>financial performance of the company. 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Human </a:t>
            </a:r>
            <a:r>
              <a:rPr lang="en-US" sz="1200" dirty="0"/>
              <a:t>Resources (HR) </a:t>
            </a:r>
            <a:r>
              <a:rPr lang="en-US" sz="1200" dirty="0" smtClean="0"/>
              <a:t>director plays key </a:t>
            </a:r>
            <a:r>
              <a:rPr lang="en-US" sz="1200" dirty="0"/>
              <a:t>role in processes that involve </a:t>
            </a:r>
            <a:r>
              <a:rPr lang="en-US" sz="1200" dirty="0" smtClean="0"/>
              <a:t>many process </a:t>
            </a:r>
            <a:r>
              <a:rPr lang="en-US" sz="1200" dirty="0"/>
              <a:t>participants.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/>
              <a:t>Process </a:t>
            </a:r>
            <a:r>
              <a:rPr lang="en-US" sz="1200" b="1" dirty="0" smtClean="0"/>
              <a:t>Owners: </a:t>
            </a:r>
            <a:endParaRPr lang="en-US" sz="1200" dirty="0" smtClean="0"/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Process </a:t>
            </a:r>
            <a:r>
              <a:rPr lang="en-US" sz="1200" dirty="0"/>
              <a:t>owner is responsible for </a:t>
            </a:r>
            <a:r>
              <a:rPr lang="en-US" sz="1200" dirty="0" smtClean="0"/>
              <a:t>efficient </a:t>
            </a:r>
            <a:r>
              <a:rPr lang="en-US" sz="1200" dirty="0"/>
              <a:t>and effective operation of a given </a:t>
            </a:r>
            <a:r>
              <a:rPr lang="en-US" sz="1200" dirty="0" smtClean="0"/>
              <a:t>process, including 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Planning </a:t>
            </a:r>
            <a:r>
              <a:rPr lang="en-US" sz="1200" dirty="0"/>
              <a:t>and organizing, </a:t>
            </a:r>
            <a:r>
              <a:rPr lang="en-US" sz="1200" dirty="0" smtClean="0"/>
              <a:t>i.e. defining </a:t>
            </a:r>
            <a:r>
              <a:rPr lang="en-US" sz="1200" dirty="0"/>
              <a:t>performance measures and objectives as well as initiating and leading improvement </a:t>
            </a:r>
            <a:r>
              <a:rPr lang="en-US" sz="1200" dirty="0" smtClean="0"/>
              <a:t>projects. 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Monitoring, i.e. ensuring </a:t>
            </a:r>
            <a:r>
              <a:rPr lang="en-US" sz="1200" dirty="0"/>
              <a:t>that </a:t>
            </a:r>
            <a:r>
              <a:rPr lang="en-US" sz="1200" dirty="0" smtClean="0"/>
              <a:t>performance </a:t>
            </a:r>
            <a:r>
              <a:rPr lang="en-US" sz="1200" dirty="0"/>
              <a:t>objectives </a:t>
            </a:r>
            <a:r>
              <a:rPr lang="en-US" sz="1200" dirty="0" smtClean="0"/>
              <a:t>are </a:t>
            </a:r>
            <a:r>
              <a:rPr lang="en-US" sz="1200" dirty="0"/>
              <a:t>met, and </a:t>
            </a:r>
            <a:r>
              <a:rPr lang="en-US" sz="1200" dirty="0" smtClean="0"/>
              <a:t>taking </a:t>
            </a:r>
            <a:r>
              <a:rPr lang="en-US" sz="1200" dirty="0"/>
              <a:t>corrective </a:t>
            </a:r>
            <a:r>
              <a:rPr lang="en-US" sz="1200" dirty="0" smtClean="0"/>
              <a:t>actions.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/>
              <a:t>Process </a:t>
            </a:r>
            <a:r>
              <a:rPr lang="en-US" sz="1200" dirty="0"/>
              <a:t>owner is involved in process modeling, analysis, redesign, implementation, and monitoring. </a:t>
            </a:r>
            <a:endParaRPr lang="en-US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35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Stakeholders in </a:t>
            </a:r>
            <a:r>
              <a:rPr lang="de-DE" dirty="0" err="1" smtClean="0"/>
              <a:t>the</a:t>
            </a:r>
            <a:r>
              <a:rPr lang="de-DE" dirty="0" smtClean="0"/>
              <a:t> BPM </a:t>
            </a:r>
            <a:r>
              <a:rPr lang="de-DE" dirty="0" err="1" smtClean="0"/>
              <a:t>Lifecycle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107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200" b="1" dirty="0"/>
              <a:t>Process </a:t>
            </a:r>
            <a:r>
              <a:rPr lang="en-US" sz="1200" b="1" dirty="0" smtClean="0"/>
              <a:t>Participants:</a:t>
            </a:r>
          </a:p>
          <a:p>
            <a:pPr lvl="1"/>
            <a:r>
              <a:rPr lang="en-US" sz="1200" dirty="0" smtClean="0"/>
              <a:t>Perform activities </a:t>
            </a:r>
            <a:r>
              <a:rPr lang="en-US" sz="1200" dirty="0"/>
              <a:t>of </a:t>
            </a:r>
            <a:r>
              <a:rPr lang="en-US" sz="1200" dirty="0" smtClean="0"/>
              <a:t>business </a:t>
            </a:r>
            <a:r>
              <a:rPr lang="en-US" sz="1200" dirty="0"/>
              <a:t>process on </a:t>
            </a:r>
            <a:r>
              <a:rPr lang="en-US" sz="1200" dirty="0" smtClean="0"/>
              <a:t>day-to-day </a:t>
            </a:r>
            <a:r>
              <a:rPr lang="en-US" sz="1200" dirty="0"/>
              <a:t>basis. </a:t>
            </a:r>
            <a:endParaRPr lang="en-US" sz="1200" dirty="0" smtClean="0"/>
          </a:p>
          <a:p>
            <a:pPr lvl="1"/>
            <a:r>
              <a:rPr lang="en-US" sz="1200" dirty="0" smtClean="0"/>
              <a:t>Conduct </a:t>
            </a:r>
            <a:r>
              <a:rPr lang="en-US" sz="1200" dirty="0"/>
              <a:t>routine work according to the standards and guidelines of the company. </a:t>
            </a:r>
            <a:endParaRPr lang="en-US" sz="1200" dirty="0" smtClean="0"/>
          </a:p>
          <a:p>
            <a:pPr lvl="1"/>
            <a:r>
              <a:rPr lang="en-US" sz="1200" dirty="0" smtClean="0"/>
              <a:t>Coordinated </a:t>
            </a:r>
            <a:r>
              <a:rPr lang="en-US" sz="1200" dirty="0"/>
              <a:t>by </a:t>
            </a:r>
            <a:r>
              <a:rPr lang="en-US" sz="1200" dirty="0" smtClean="0"/>
              <a:t>process </a:t>
            </a:r>
            <a:r>
              <a:rPr lang="en-US" sz="1200" dirty="0"/>
              <a:t>owner, who is responsible for </a:t>
            </a:r>
            <a:r>
              <a:rPr lang="en-US" sz="1200" dirty="0" smtClean="0"/>
              <a:t>non-routine </a:t>
            </a:r>
            <a:r>
              <a:rPr lang="en-US" sz="1200" dirty="0"/>
              <a:t>aspects of </a:t>
            </a:r>
            <a:r>
              <a:rPr lang="en-US" sz="1200" dirty="0" smtClean="0"/>
              <a:t>process</a:t>
            </a:r>
            <a:r>
              <a:rPr lang="en-US" sz="1200" dirty="0"/>
              <a:t>. </a:t>
            </a:r>
            <a:endParaRPr lang="en-US" sz="1200" dirty="0" smtClean="0"/>
          </a:p>
          <a:p>
            <a:pPr lvl="1"/>
            <a:r>
              <a:rPr lang="en-US" sz="1200" dirty="0" smtClean="0"/>
              <a:t>Involved </a:t>
            </a:r>
            <a:r>
              <a:rPr lang="en-US" sz="1200" dirty="0"/>
              <a:t>as domain experts during process discovery and process analysis. </a:t>
            </a:r>
            <a:endParaRPr lang="en-US" sz="1200" dirty="0" smtClean="0"/>
          </a:p>
          <a:p>
            <a:pPr lvl="1"/>
            <a:r>
              <a:rPr lang="en-US" sz="1200" dirty="0" smtClean="0"/>
              <a:t>Support </a:t>
            </a:r>
            <a:r>
              <a:rPr lang="en-US" sz="1200" dirty="0"/>
              <a:t>redesign activities and </a:t>
            </a:r>
            <a:r>
              <a:rPr lang="en-US" sz="1200" dirty="0" smtClean="0"/>
              <a:t>implementation.</a:t>
            </a:r>
            <a:endParaRPr lang="en-US" sz="1200" dirty="0"/>
          </a:p>
          <a:p>
            <a:r>
              <a:rPr lang="en-US" sz="1200" b="1" dirty="0"/>
              <a:t>Process </a:t>
            </a:r>
            <a:r>
              <a:rPr lang="en-US" sz="1200" b="1" dirty="0" smtClean="0"/>
              <a:t>Analysts: </a:t>
            </a:r>
            <a:endParaRPr lang="en-US" sz="1200" dirty="0" smtClean="0"/>
          </a:p>
          <a:p>
            <a:pPr lvl="1"/>
            <a:r>
              <a:rPr lang="en-US" sz="1200" dirty="0" smtClean="0"/>
              <a:t>Conduct </a:t>
            </a:r>
            <a:r>
              <a:rPr lang="en-US" sz="1200" dirty="0"/>
              <a:t>process identification, </a:t>
            </a:r>
            <a:r>
              <a:rPr lang="en-US" sz="1200" dirty="0" smtClean="0"/>
              <a:t>discovery, </a:t>
            </a:r>
            <a:r>
              <a:rPr lang="en-US" sz="1200" dirty="0"/>
              <a:t>analysis, and </a:t>
            </a:r>
            <a:r>
              <a:rPr lang="en-US" sz="1200" dirty="0" smtClean="0"/>
              <a:t>redesign. </a:t>
            </a:r>
          </a:p>
          <a:p>
            <a:pPr lvl="1"/>
            <a:r>
              <a:rPr lang="en-US" sz="1200" dirty="0" smtClean="0"/>
              <a:t>Coordinate implementation and monitoring.</a:t>
            </a:r>
          </a:p>
          <a:p>
            <a:pPr lvl="1"/>
            <a:r>
              <a:rPr lang="en-US" sz="1200" dirty="0" smtClean="0"/>
              <a:t>Report </a:t>
            </a:r>
            <a:r>
              <a:rPr lang="en-US" sz="1200" dirty="0"/>
              <a:t>to management and process </a:t>
            </a:r>
            <a:r>
              <a:rPr lang="en-US" sz="1200" dirty="0" smtClean="0"/>
              <a:t>owners</a:t>
            </a:r>
          </a:p>
          <a:p>
            <a:pPr lvl="1"/>
            <a:r>
              <a:rPr lang="en-US" sz="1200" dirty="0" smtClean="0"/>
              <a:t>Have business or IT </a:t>
            </a:r>
            <a:r>
              <a:rPr lang="en-US" sz="1200" dirty="0"/>
              <a:t>background.</a:t>
            </a:r>
            <a:endParaRPr lang="en-US" sz="12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200" b="1" dirty="0" smtClean="0"/>
              <a:t>Process Methodologist: </a:t>
            </a:r>
            <a:endParaRPr lang="en-US" sz="1200" dirty="0" smtClean="0"/>
          </a:p>
          <a:p>
            <a:pPr lvl="1"/>
            <a:r>
              <a:rPr lang="en-US" sz="1200" dirty="0" smtClean="0"/>
              <a:t>P</a:t>
            </a:r>
            <a:r>
              <a:rPr lang="en-US" sz="1200" dirty="0" smtClean="0"/>
              <a:t>rovides advice on methods</a:t>
            </a:r>
            <a:r>
              <a:rPr lang="en-US" sz="1200" dirty="0" smtClean="0"/>
              <a:t>, techniques </a:t>
            </a:r>
            <a:r>
              <a:rPr lang="en-US" sz="1200" dirty="0"/>
              <a:t>and software </a:t>
            </a:r>
            <a:r>
              <a:rPr lang="en-US" sz="1200" dirty="0" smtClean="0"/>
              <a:t>tools.</a:t>
            </a:r>
          </a:p>
          <a:p>
            <a:pPr lvl="1"/>
            <a:r>
              <a:rPr lang="en-US" sz="1200" dirty="0" smtClean="0"/>
              <a:t>C</a:t>
            </a:r>
            <a:r>
              <a:rPr lang="en-US" sz="1200" dirty="0" smtClean="0"/>
              <a:t>oordinates </a:t>
            </a:r>
            <a:r>
              <a:rPr lang="en-US" sz="1200" dirty="0"/>
              <a:t>technical </a:t>
            </a:r>
            <a:r>
              <a:rPr lang="en-US" sz="1200" dirty="0" smtClean="0"/>
              <a:t>training.</a:t>
            </a:r>
            <a:endParaRPr lang="en-US" sz="1200" dirty="0"/>
          </a:p>
          <a:p>
            <a:r>
              <a:rPr lang="en-US" sz="1200" b="1" dirty="0" smtClean="0"/>
              <a:t>System </a:t>
            </a:r>
            <a:r>
              <a:rPr lang="en-US" sz="1200" b="1" dirty="0" smtClean="0"/>
              <a:t>Engineers: </a:t>
            </a:r>
            <a:endParaRPr lang="en-US" sz="1200" dirty="0" smtClean="0"/>
          </a:p>
          <a:p>
            <a:pPr lvl="1"/>
            <a:r>
              <a:rPr lang="en-US" sz="1200" dirty="0" smtClean="0"/>
              <a:t>T</a:t>
            </a:r>
            <a:r>
              <a:rPr lang="en-US" sz="1200" dirty="0" smtClean="0"/>
              <a:t>ranslate </a:t>
            </a:r>
            <a:r>
              <a:rPr lang="en-US" sz="1200" dirty="0"/>
              <a:t>requirements into </a:t>
            </a:r>
            <a:r>
              <a:rPr lang="en-US" sz="1200" dirty="0" smtClean="0"/>
              <a:t>system </a:t>
            </a:r>
            <a:r>
              <a:rPr lang="en-US" sz="1200" dirty="0"/>
              <a:t>design </a:t>
            </a:r>
            <a:endParaRPr lang="en-US" sz="1200" dirty="0" smtClean="0"/>
          </a:p>
          <a:p>
            <a:pPr lvl="1"/>
            <a:r>
              <a:rPr lang="en-US" sz="1200" dirty="0" smtClean="0"/>
              <a:t>R</a:t>
            </a:r>
            <a:r>
              <a:rPr lang="en-US" sz="1200" dirty="0" smtClean="0"/>
              <a:t>esponsible </a:t>
            </a:r>
            <a:r>
              <a:rPr lang="en-US" sz="1200" dirty="0"/>
              <a:t>for </a:t>
            </a:r>
            <a:r>
              <a:rPr lang="en-US" sz="1200" dirty="0" smtClean="0"/>
              <a:t>implementation</a:t>
            </a:r>
            <a:r>
              <a:rPr lang="en-US" sz="1200" dirty="0"/>
              <a:t>, testing and </a:t>
            </a:r>
            <a:r>
              <a:rPr lang="en-US" sz="1200" dirty="0" smtClean="0"/>
              <a:t>deployment. </a:t>
            </a:r>
          </a:p>
          <a:p>
            <a:r>
              <a:rPr lang="en-US" sz="1200" b="1" dirty="0" smtClean="0"/>
              <a:t>BPM </a:t>
            </a:r>
            <a:r>
              <a:rPr lang="en-US" sz="1200" b="1" dirty="0"/>
              <a:t>Group (also </a:t>
            </a:r>
            <a:r>
              <a:rPr lang="en-US" sz="1200" b="1" dirty="0" smtClean="0"/>
              <a:t>BPM </a:t>
            </a:r>
            <a:r>
              <a:rPr lang="en-US" sz="1200" b="1" dirty="0"/>
              <a:t>Center of Excellence</a:t>
            </a:r>
            <a:r>
              <a:rPr lang="en-US" sz="1200" b="1" dirty="0" smtClean="0"/>
              <a:t>): </a:t>
            </a:r>
          </a:p>
          <a:p>
            <a:pPr lvl="1"/>
            <a:r>
              <a:rPr lang="en-US" sz="1200" dirty="0" smtClean="0"/>
              <a:t>R</a:t>
            </a:r>
            <a:r>
              <a:rPr lang="en-US" sz="1200" dirty="0" smtClean="0"/>
              <a:t>esponsible </a:t>
            </a:r>
            <a:r>
              <a:rPr lang="en-US" sz="1200" dirty="0" smtClean="0"/>
              <a:t>for </a:t>
            </a:r>
            <a:r>
              <a:rPr lang="en-US" sz="1200" dirty="0"/>
              <a:t>preserving </a:t>
            </a:r>
            <a:r>
              <a:rPr lang="en-US" sz="1200" dirty="0" smtClean="0"/>
              <a:t>project knowledge </a:t>
            </a:r>
            <a:r>
              <a:rPr lang="en-US" sz="1200" dirty="0"/>
              <a:t>and </a:t>
            </a:r>
            <a:r>
              <a:rPr lang="en-US" sz="1200" dirty="0" smtClean="0"/>
              <a:t>documentation.</a:t>
            </a:r>
          </a:p>
          <a:p>
            <a:pPr lvl="1"/>
            <a:r>
              <a:rPr lang="en-US" sz="1200" dirty="0" smtClean="0"/>
              <a:t>Maintain </a:t>
            </a:r>
            <a:r>
              <a:rPr lang="en-US" sz="1200" dirty="0"/>
              <a:t>process </a:t>
            </a:r>
            <a:r>
              <a:rPr lang="en-US" sz="1200" dirty="0" smtClean="0"/>
              <a:t>architecture. </a:t>
            </a:r>
          </a:p>
          <a:p>
            <a:pPr lvl="1"/>
            <a:r>
              <a:rPr lang="en-US" sz="1200" dirty="0" smtClean="0"/>
              <a:t>Prioritize </a:t>
            </a:r>
            <a:r>
              <a:rPr lang="en-US" sz="1200" dirty="0"/>
              <a:t>process redesign </a:t>
            </a:r>
            <a:r>
              <a:rPr lang="en-US" sz="1200" dirty="0" smtClean="0"/>
              <a:t>projects.</a:t>
            </a:r>
          </a:p>
          <a:p>
            <a:pPr lvl="1"/>
            <a:r>
              <a:rPr lang="en-US" sz="1200" dirty="0" smtClean="0"/>
              <a:t>Align </a:t>
            </a:r>
            <a:r>
              <a:rPr lang="en-US" sz="1200" dirty="0"/>
              <a:t>the BPM efforts with </a:t>
            </a:r>
            <a:r>
              <a:rPr lang="en-US" sz="1200" dirty="0" smtClean="0"/>
              <a:t>strategic goals. </a:t>
            </a:r>
          </a:p>
          <a:p>
            <a:pPr lvl="1"/>
            <a:r>
              <a:rPr lang="en-US" sz="1200" dirty="0" smtClean="0"/>
              <a:t>Most </a:t>
            </a:r>
            <a:r>
              <a:rPr lang="en-US" sz="1200" dirty="0"/>
              <a:t>common in large organizations </a:t>
            </a:r>
            <a:r>
              <a:rPr lang="en-US" sz="1200" dirty="0" smtClean="0"/>
              <a:t>with several </a:t>
            </a:r>
            <a:r>
              <a:rPr lang="en-US" sz="1200" dirty="0"/>
              <a:t>years of BPM experience.</a:t>
            </a: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36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Stakeholders in </a:t>
            </a:r>
            <a:r>
              <a:rPr lang="de-DE" dirty="0" err="1" smtClean="0"/>
              <a:t>the</a:t>
            </a:r>
            <a:r>
              <a:rPr lang="de-DE" dirty="0" smtClean="0"/>
              <a:t> BPM </a:t>
            </a:r>
            <a:r>
              <a:rPr lang="de-DE" dirty="0" err="1" smtClean="0"/>
              <a:t>Lifecycle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916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Contents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Processes Everywhere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Ingredients of a Business Process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Origins and History of BPM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Functional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Organization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Birth of Process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Thinking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Rise and Fall of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BPR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The BPM Lifecycle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Recap</a:t>
            </a:r>
            <a:endParaRPr lang="de-DE" sz="1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37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25150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process </a:t>
            </a:r>
            <a:r>
              <a:rPr lang="en-US" dirty="0"/>
              <a:t>is a collection of events, activities, </a:t>
            </a:r>
            <a:r>
              <a:rPr lang="en-US" dirty="0" smtClean="0"/>
              <a:t>and decisions </a:t>
            </a:r>
            <a:r>
              <a:rPr lang="en-US" dirty="0"/>
              <a:t>that collectively lead to an outcome that brings value to an </a:t>
            </a:r>
            <a:r>
              <a:rPr lang="en-US" dirty="0" smtClean="0"/>
              <a:t>organization’s customers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Every </a:t>
            </a:r>
            <a:r>
              <a:rPr lang="en-US" dirty="0"/>
              <a:t>organization has processes. 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n-US" dirty="0" smtClean="0"/>
              <a:t>anaging processes ensures </a:t>
            </a:r>
            <a:r>
              <a:rPr lang="en-US" dirty="0"/>
              <a:t>that they </a:t>
            </a:r>
            <a:r>
              <a:rPr lang="en-US" dirty="0" smtClean="0"/>
              <a:t>produce value.</a:t>
            </a:r>
            <a:endParaRPr lang="en-US" dirty="0"/>
          </a:p>
          <a:p>
            <a:r>
              <a:rPr lang="en-US" dirty="0" smtClean="0"/>
              <a:t>BPM </a:t>
            </a:r>
            <a:r>
              <a:rPr lang="en-US" dirty="0"/>
              <a:t>is a </a:t>
            </a:r>
            <a:r>
              <a:rPr lang="en-US" dirty="0" smtClean="0"/>
              <a:t>body of </a:t>
            </a:r>
            <a:r>
              <a:rPr lang="en-US" dirty="0"/>
              <a:t>principles, methods, and tools to design, analyze, execute, and monitor </a:t>
            </a:r>
            <a:r>
              <a:rPr lang="en-US" dirty="0" smtClean="0"/>
              <a:t>business processes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models and performance measures </a:t>
            </a:r>
            <a:r>
              <a:rPr lang="en-US" dirty="0" smtClean="0"/>
              <a:t>are </a:t>
            </a:r>
            <a:r>
              <a:rPr lang="en-US" dirty="0" smtClean="0"/>
              <a:t>pillars </a:t>
            </a:r>
            <a:r>
              <a:rPr lang="en-US" dirty="0"/>
              <a:t>for managing processes. </a:t>
            </a:r>
            <a:endParaRPr lang="en-US" dirty="0" smtClean="0"/>
          </a:p>
          <a:p>
            <a:r>
              <a:rPr lang="en-US" dirty="0" smtClean="0"/>
              <a:t>Various </a:t>
            </a:r>
            <a:r>
              <a:rPr lang="en-US" dirty="0"/>
              <a:t>related disciplines </a:t>
            </a:r>
            <a:r>
              <a:rPr lang="en-US" dirty="0" smtClean="0"/>
              <a:t>complement </a:t>
            </a:r>
            <a:r>
              <a:rPr lang="en-US" dirty="0"/>
              <a:t>BPM, </a:t>
            </a:r>
            <a:r>
              <a:rPr lang="en-US" dirty="0" smtClean="0"/>
              <a:t>such as </a:t>
            </a:r>
            <a:r>
              <a:rPr lang="en-US" dirty="0"/>
              <a:t>Lean, Six Sigma, and Total Quality Management.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38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821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Order-</a:t>
            </a:r>
            <a:r>
              <a:rPr lang="de-DE" dirty="0" err="1" smtClean="0"/>
              <a:t>to</a:t>
            </a:r>
            <a:r>
              <a:rPr lang="de-DE" dirty="0" smtClean="0"/>
              <a:t>-Cash</a:t>
            </a:r>
          </a:p>
          <a:p>
            <a:r>
              <a:rPr lang="de-DE" dirty="0" smtClean="0"/>
              <a:t>Quote-</a:t>
            </a:r>
            <a:r>
              <a:rPr lang="de-DE" dirty="0" err="1" smtClean="0"/>
              <a:t>to</a:t>
            </a:r>
            <a:r>
              <a:rPr lang="de-DE" dirty="0" smtClean="0"/>
              <a:t>-Order</a:t>
            </a:r>
          </a:p>
          <a:p>
            <a:r>
              <a:rPr lang="de-DE" dirty="0" err="1" smtClean="0"/>
              <a:t>Procure</a:t>
            </a:r>
            <a:r>
              <a:rPr lang="de-DE" dirty="0" smtClean="0"/>
              <a:t>-</a:t>
            </a:r>
            <a:r>
              <a:rPr lang="de-DE" dirty="0" err="1" smtClean="0"/>
              <a:t>to</a:t>
            </a:r>
            <a:r>
              <a:rPr lang="de-DE" dirty="0" smtClean="0"/>
              <a:t>-Pay</a:t>
            </a:r>
          </a:p>
          <a:p>
            <a:r>
              <a:rPr lang="de-DE" dirty="0" err="1" smtClean="0"/>
              <a:t>Issue</a:t>
            </a:r>
            <a:r>
              <a:rPr lang="de-DE" dirty="0" smtClean="0"/>
              <a:t>-</a:t>
            </a:r>
            <a:r>
              <a:rPr lang="de-DE" dirty="0" err="1" smtClean="0"/>
              <a:t>to</a:t>
            </a:r>
            <a:r>
              <a:rPr lang="de-DE" dirty="0" smtClean="0"/>
              <a:t>-Resolution</a:t>
            </a:r>
          </a:p>
          <a:p>
            <a:r>
              <a:rPr lang="de-DE" dirty="0" err="1" smtClean="0"/>
              <a:t>Application-to-Approval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r>
              <a:rPr lang="de-DE" dirty="0" smtClean="0"/>
              <a:t> in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Organizations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7916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Construction</a:t>
            </a:r>
            <a:r>
              <a:rPr lang="de-DE" dirty="0" smtClean="0"/>
              <a:t> Company </a:t>
            </a:r>
            <a:r>
              <a:rPr lang="de-DE" dirty="0" err="1" smtClean="0"/>
              <a:t>BuildIT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180" y="1344613"/>
            <a:ext cx="5139266" cy="3854450"/>
          </a:xfrm>
        </p:spPr>
      </p:pic>
      <p:sp>
        <p:nvSpPr>
          <p:cNvPr id="9" name="Textfeld 8"/>
          <p:cNvSpPr txBox="1"/>
          <p:nvPr/>
        </p:nvSpPr>
        <p:spPr>
          <a:xfrm>
            <a:off x="1773936" y="5203825"/>
            <a:ext cx="513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mtClean="0"/>
              <a:t>Construction</a:t>
            </a:r>
            <a:r>
              <a:rPr lang="de-DE" sz="1000"/>
              <a:t> </a:t>
            </a:r>
            <a:r>
              <a:rPr lang="de-DE" sz="1000" smtClean="0"/>
              <a:t>Site </a:t>
            </a:r>
            <a:r>
              <a:rPr lang="de-DE" sz="1000" dirty="0" err="1" smtClean="0"/>
              <a:t>of</a:t>
            </a:r>
            <a:r>
              <a:rPr lang="de-DE" sz="1000" dirty="0" smtClean="0"/>
              <a:t> WU </a:t>
            </a:r>
            <a:r>
              <a:rPr lang="de-DE" sz="1000" dirty="0" err="1" smtClean="0"/>
              <a:t>Vienna‘s</a:t>
            </a:r>
            <a:r>
              <a:rPr lang="de-DE" sz="1000" dirty="0" smtClean="0"/>
              <a:t> New Campus </a:t>
            </a:r>
            <a:r>
              <a:rPr lang="de-DE" sz="1000" dirty="0" err="1" smtClean="0"/>
              <a:t>opened</a:t>
            </a:r>
            <a:r>
              <a:rPr lang="de-DE" sz="1000" dirty="0" smtClean="0"/>
              <a:t> in 2013. </a:t>
            </a:r>
            <a:br>
              <a:rPr lang="de-DE" sz="1000" dirty="0" smtClean="0"/>
            </a:br>
            <a:r>
              <a:rPr lang="de-DE" sz="1000" dirty="0" smtClean="0"/>
              <a:t>Source: Wikimedia </a:t>
            </a:r>
            <a:r>
              <a:rPr lang="de-DE" sz="1000" dirty="0" err="1" smtClean="0"/>
              <a:t>Commons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474938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BuildIT</a:t>
            </a:r>
            <a:r>
              <a:rPr lang="en-US" dirty="0"/>
              <a:t> is a construction company specialized in public works, such as roads, bridges</a:t>
            </a:r>
            <a:r>
              <a:rPr lang="en-US" dirty="0" smtClean="0"/>
              <a:t>, pipelines</a:t>
            </a:r>
            <a:r>
              <a:rPr lang="en-US" dirty="0"/>
              <a:t>, tunnels and railroads. Within </a:t>
            </a:r>
            <a:r>
              <a:rPr lang="en-US" dirty="0" err="1"/>
              <a:t>BuildIT</a:t>
            </a:r>
            <a:r>
              <a:rPr lang="en-US" dirty="0"/>
              <a:t>, it often happens that engineers working </a:t>
            </a:r>
            <a:r>
              <a:rPr lang="en-US" dirty="0" smtClean="0"/>
              <a:t>at a </a:t>
            </a:r>
            <a:r>
              <a:rPr lang="en-US" dirty="0"/>
              <a:t>construction site (called site engineers) need a piece of equipment, such as a truck, </a:t>
            </a:r>
            <a:r>
              <a:rPr lang="en-US" dirty="0" smtClean="0"/>
              <a:t>an excavator</a:t>
            </a:r>
            <a:r>
              <a:rPr lang="en-US" dirty="0"/>
              <a:t>, a bulldozer, a water pump, etc. </a:t>
            </a:r>
            <a:r>
              <a:rPr lang="en-US" dirty="0" err="1"/>
              <a:t>BuildIT</a:t>
            </a:r>
            <a:r>
              <a:rPr lang="en-US" dirty="0"/>
              <a:t> owns very little equipment and instead </a:t>
            </a:r>
            <a:r>
              <a:rPr lang="en-US" dirty="0" smtClean="0"/>
              <a:t>it rents </a:t>
            </a:r>
            <a:r>
              <a:rPr lang="en-US" dirty="0"/>
              <a:t>most of its equipment from specialized suppliers.</a:t>
            </a:r>
          </a:p>
          <a:p>
            <a:r>
              <a:rPr lang="en-US" dirty="0"/>
              <a:t>The existing business process for renting equipment goes as follows. When site </a:t>
            </a:r>
            <a:r>
              <a:rPr lang="en-US" dirty="0" smtClean="0"/>
              <a:t>engineers need </a:t>
            </a:r>
            <a:r>
              <a:rPr lang="en-US" dirty="0"/>
              <a:t>to rent a piece of equipment, they fill in a form called “Equipment Rental Request” </a:t>
            </a:r>
            <a:r>
              <a:rPr lang="en-US" dirty="0" smtClean="0"/>
              <a:t>and send </a:t>
            </a:r>
            <a:r>
              <a:rPr lang="en-US" dirty="0"/>
              <a:t>this request by email to one of the clerks at the company’s depot. The clerk at the </a:t>
            </a:r>
            <a:r>
              <a:rPr lang="en-US" dirty="0" smtClean="0"/>
              <a:t>depot receives </a:t>
            </a:r>
            <a:r>
              <a:rPr lang="en-US" dirty="0"/>
              <a:t>the request and, after consulting the </a:t>
            </a:r>
            <a:r>
              <a:rPr lang="en-US" dirty="0" smtClean="0"/>
              <a:t>catalogs </a:t>
            </a:r>
            <a:r>
              <a:rPr lang="en-US" dirty="0"/>
              <a:t>of the equipment suppliers, </a:t>
            </a:r>
            <a:r>
              <a:rPr lang="en-US" dirty="0" smtClean="0"/>
              <a:t>selects the </a:t>
            </a:r>
            <a:r>
              <a:rPr lang="en-US" dirty="0"/>
              <a:t>most cost-effective equipment that complies with the request. Next, the clerk checks </a:t>
            </a:r>
            <a:r>
              <a:rPr lang="en-US" dirty="0" smtClean="0"/>
              <a:t>the availability </a:t>
            </a:r>
            <a:r>
              <a:rPr lang="en-US" dirty="0"/>
              <a:t>of the selected equipment with the supplier via phone or email. Sometimes </a:t>
            </a:r>
            <a:r>
              <a:rPr lang="en-US" dirty="0" smtClean="0"/>
              <a:t>the selected </a:t>
            </a:r>
            <a:r>
              <a:rPr lang="en-US" dirty="0"/>
              <a:t>option is not available. In these cases, the clerk has to select an alternative piece </a:t>
            </a:r>
            <a:r>
              <a:rPr lang="en-US" dirty="0" smtClean="0"/>
              <a:t>of equipment </a:t>
            </a:r>
            <a:r>
              <a:rPr lang="en-US" dirty="0"/>
              <a:t>and check its availability with the corresponding supplier.</a:t>
            </a:r>
          </a:p>
          <a:p>
            <a:r>
              <a:rPr lang="en-US" dirty="0"/>
              <a:t>After finding a suitable and available piece of equipment, the clerk adds the details of </a:t>
            </a:r>
            <a:r>
              <a:rPr lang="en-US" dirty="0" smtClean="0"/>
              <a:t>the selected </a:t>
            </a:r>
            <a:r>
              <a:rPr lang="en-US" dirty="0"/>
              <a:t>equipment to the rental request. Each rental request has to be approved by a </a:t>
            </a:r>
            <a:r>
              <a:rPr lang="en-US" dirty="0" smtClean="0"/>
              <a:t>works engineer</a:t>
            </a:r>
            <a:r>
              <a:rPr lang="en-US" dirty="0"/>
              <a:t>, who also works at the depot. In some cases, the works engineer rejects the </a:t>
            </a:r>
            <a:r>
              <a:rPr lang="en-US" dirty="0" smtClean="0"/>
              <a:t>equipment rental </a:t>
            </a:r>
            <a:r>
              <a:rPr lang="en-US" dirty="0"/>
              <a:t>request. Some rejections lead to the cancelation of the request, i.e., no </a:t>
            </a:r>
            <a:r>
              <a:rPr lang="en-US" dirty="0" smtClean="0"/>
              <a:t>equipment is </a:t>
            </a:r>
            <a:r>
              <a:rPr lang="en-US" dirty="0"/>
              <a:t>rented at all. Other rejections are resolved by replacing the selected equipment </a:t>
            </a:r>
            <a:r>
              <a:rPr lang="en-US" dirty="0" smtClean="0"/>
              <a:t>with another </a:t>
            </a:r>
            <a:r>
              <a:rPr lang="en-US" dirty="0"/>
              <a:t>equipment – such as a cheaper piece of equipment or a more appropriate </a:t>
            </a:r>
            <a:r>
              <a:rPr lang="en-US" dirty="0" smtClean="0"/>
              <a:t>piece of </a:t>
            </a:r>
            <a:r>
              <a:rPr lang="en-US" dirty="0"/>
              <a:t>equipment for the job. In this latter case, the clerk needs to lodge another </a:t>
            </a:r>
            <a:r>
              <a:rPr lang="en-US" dirty="0" smtClean="0"/>
              <a:t>availability request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Equipment Rental Process at </a:t>
            </a:r>
            <a:r>
              <a:rPr lang="de-DE" dirty="0" err="1" smtClean="0"/>
              <a:t>BuildIT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4063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62019" y="1239521"/>
            <a:ext cx="7759644" cy="3958998"/>
          </a:xfrm>
        </p:spPr>
        <p:txBody>
          <a:bodyPr>
            <a:noAutofit/>
          </a:bodyPr>
          <a:lstStyle/>
          <a:p>
            <a:r>
              <a:rPr lang="en-US" sz="1400" dirty="0" smtClean="0"/>
              <a:t>When </a:t>
            </a:r>
            <a:r>
              <a:rPr lang="en-US" sz="1400" dirty="0"/>
              <a:t>a works engineer approves a rental request, the clerk sends a confirmation to </a:t>
            </a:r>
            <a:r>
              <a:rPr lang="en-US" sz="1400" dirty="0" smtClean="0"/>
              <a:t>the supplier</a:t>
            </a:r>
            <a:r>
              <a:rPr lang="en-US" sz="1400" dirty="0"/>
              <a:t>. This confirmation includes a Purchase Order (PO) for renting the equipment. </a:t>
            </a:r>
            <a:r>
              <a:rPr lang="en-US" sz="1400" dirty="0" smtClean="0"/>
              <a:t>The PO </a:t>
            </a:r>
            <a:r>
              <a:rPr lang="en-US" sz="1400" dirty="0"/>
              <a:t>is produced by </a:t>
            </a:r>
            <a:r>
              <a:rPr lang="en-US" sz="1400" dirty="0" err="1"/>
              <a:t>BuildIT’s</a:t>
            </a:r>
            <a:r>
              <a:rPr lang="en-US" sz="1400" dirty="0"/>
              <a:t> financial information system using information entered by </a:t>
            </a:r>
            <a:r>
              <a:rPr lang="en-US" sz="1400" dirty="0" smtClean="0"/>
              <a:t>the clerk</a:t>
            </a:r>
            <a:r>
              <a:rPr lang="en-US" sz="1400" dirty="0"/>
              <a:t>. The clerk also records the equipment rental in a spreadsheet that is used to </a:t>
            </a:r>
            <a:r>
              <a:rPr lang="en-US" sz="1400" dirty="0" smtClean="0"/>
              <a:t>monitor </a:t>
            </a:r>
            <a:r>
              <a:rPr lang="en-US" sz="1400" dirty="0" smtClean="0"/>
              <a:t>rentals</a:t>
            </a:r>
            <a:r>
              <a:rPr lang="en-US" sz="1400" dirty="0"/>
              <a:t>.</a:t>
            </a:r>
          </a:p>
          <a:p>
            <a:r>
              <a:rPr lang="en-US" sz="1400" dirty="0"/>
              <a:t>In the meantime, the site engineer may decide that the equipment is no longer needed. </a:t>
            </a:r>
            <a:r>
              <a:rPr lang="en-US" sz="1400" dirty="0" smtClean="0"/>
              <a:t>In this </a:t>
            </a:r>
            <a:r>
              <a:rPr lang="en-US" sz="1400" dirty="0"/>
              <a:t>case, the engineer asks the clerk to cancel the request for renting the equipment</a:t>
            </a:r>
            <a:r>
              <a:rPr lang="en-US" sz="1400" dirty="0" smtClean="0"/>
              <a:t>. </a:t>
            </a:r>
          </a:p>
          <a:p>
            <a:r>
              <a:rPr lang="en-US" sz="1400" dirty="0" smtClean="0"/>
              <a:t>In </a:t>
            </a:r>
            <a:r>
              <a:rPr lang="en-US" sz="1400" dirty="0"/>
              <a:t>due time, the supplier delivers the rented equipment to the construction site. The </a:t>
            </a:r>
            <a:r>
              <a:rPr lang="en-US" sz="1400" dirty="0" smtClean="0"/>
              <a:t>site engineer </a:t>
            </a:r>
            <a:r>
              <a:rPr lang="en-US" sz="1400" dirty="0"/>
              <a:t>then inspects the equipment. If everything is in order, the site engineer accepts </a:t>
            </a:r>
            <a:r>
              <a:rPr lang="en-US" sz="1400" dirty="0" smtClean="0"/>
              <a:t>the engagement </a:t>
            </a:r>
            <a:r>
              <a:rPr lang="en-US" sz="1400" dirty="0"/>
              <a:t>and the equipment is put into use. In some cases, the equipment is sent </a:t>
            </a:r>
            <a:r>
              <a:rPr lang="en-US" sz="1400" dirty="0" smtClean="0"/>
              <a:t>back because </a:t>
            </a:r>
            <a:r>
              <a:rPr lang="en-US" sz="1400" dirty="0"/>
              <a:t>it does not comply with the requirements of the site engineer. In this case, the </a:t>
            </a:r>
            <a:r>
              <a:rPr lang="en-US" sz="1400" dirty="0" smtClean="0"/>
              <a:t>site engineer </a:t>
            </a:r>
            <a:r>
              <a:rPr lang="en-US" sz="1400" dirty="0"/>
              <a:t>has to start the rental process all over again.</a:t>
            </a:r>
          </a:p>
          <a:p>
            <a:r>
              <a:rPr lang="en-US" sz="1400" dirty="0"/>
              <a:t>When the rental period expires, the supplier comes to pick up the equipment. Sometimes</a:t>
            </a:r>
            <a:r>
              <a:rPr lang="en-US" sz="1400" dirty="0" smtClean="0"/>
              <a:t>, the </a:t>
            </a:r>
            <a:r>
              <a:rPr lang="en-US" sz="1400" dirty="0"/>
              <a:t>site engineer asks for an extension of the rental period by contacting the supplier </a:t>
            </a:r>
            <a:r>
              <a:rPr lang="en-US" sz="1400" dirty="0" smtClean="0"/>
              <a:t>via email </a:t>
            </a:r>
            <a:r>
              <a:rPr lang="en-US" sz="1400" dirty="0"/>
              <a:t>or phone one to two days before pick-up. The supplier may accept or reject </a:t>
            </a:r>
            <a:r>
              <a:rPr lang="en-US" sz="1400" dirty="0" smtClean="0"/>
              <a:t>this request</a:t>
            </a:r>
            <a:r>
              <a:rPr lang="en-US" sz="1400" dirty="0"/>
              <a:t>.</a:t>
            </a:r>
          </a:p>
          <a:p>
            <a:r>
              <a:rPr lang="en-US" sz="1400" dirty="0"/>
              <a:t>A few days after the equipment is picked up, the </a:t>
            </a:r>
            <a:r>
              <a:rPr lang="en-US" sz="1400" dirty="0" smtClean="0"/>
              <a:t>supplier </a:t>
            </a:r>
            <a:r>
              <a:rPr lang="en-US" sz="1400" dirty="0"/>
              <a:t>sends an invoice to </a:t>
            </a:r>
            <a:r>
              <a:rPr lang="en-US" sz="1400" dirty="0" smtClean="0"/>
              <a:t>the clerk </a:t>
            </a:r>
            <a:r>
              <a:rPr lang="en-US" sz="1400" dirty="0"/>
              <a:t>by email. At this point, the clerk asks the site engineer to confirm that the </a:t>
            </a:r>
            <a:r>
              <a:rPr lang="en-US" sz="1400" dirty="0" smtClean="0"/>
              <a:t>equipment was </a:t>
            </a:r>
            <a:r>
              <a:rPr lang="en-US" sz="1400" dirty="0"/>
              <a:t>indeed rented for the period indicated in the invoice. The clerk also checks if the </a:t>
            </a:r>
            <a:r>
              <a:rPr lang="en-US" sz="1400" dirty="0" smtClean="0"/>
              <a:t>rental prices </a:t>
            </a:r>
            <a:r>
              <a:rPr lang="en-US" sz="1400" dirty="0"/>
              <a:t>indicated in the invoice are in accordance with those in the PO. After these checks, </a:t>
            </a:r>
            <a:r>
              <a:rPr lang="en-US" sz="1400" dirty="0" smtClean="0"/>
              <a:t>the clerk </a:t>
            </a:r>
            <a:r>
              <a:rPr lang="en-US" sz="1400" dirty="0"/>
              <a:t>forwards the invoice to the financial department. The financial department </a:t>
            </a:r>
            <a:r>
              <a:rPr lang="en-US" sz="1400" dirty="0" smtClean="0"/>
              <a:t>eventually pays </a:t>
            </a:r>
            <a:r>
              <a:rPr lang="en-US" sz="1400" dirty="0"/>
              <a:t>the invoice.</a:t>
            </a:r>
            <a:endParaRPr lang="de-DE" sz="1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Equipment Rental Process at </a:t>
            </a:r>
            <a:r>
              <a:rPr lang="de-DE" dirty="0" err="1" smtClean="0"/>
              <a:t>BuildIT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757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2000" y="1344613"/>
            <a:ext cx="4103688" cy="385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Contents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Processes Everywhere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Ingredients of a Business Process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Origins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and History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BPM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Functional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Organization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Birth of Process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Thinking</a:t>
            </a:r>
          </a:p>
          <a:p>
            <a:pPr marL="617512" lvl="1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Rise and Fall of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BPR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BPM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Lifecycle</a:t>
            </a:r>
          </a:p>
          <a:p>
            <a:pPr marL="342900" indent="-342900">
              <a:buClr>
                <a:schemeClr val="bg1">
                  <a:lumMod val="95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Recap</a:t>
            </a:r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8</a:t>
            </a:fld>
            <a:endParaRPr lang="de-AT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A25E3810-7CC4-4F93-B619-F6F02280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Chapter 1: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AT" dirty="0" smtClean="0">
                <a:latin typeface="Arial" panose="020B0604020202020204" pitchFamily="34" charset="0"/>
                <a:cs typeface="Arial" panose="020B0604020202020204" pitchFamily="34" charset="0"/>
              </a:rPr>
              <a:t> BPM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496730" y="0"/>
            <a:ext cx="1726292" cy="120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98" y="1402645"/>
            <a:ext cx="2054876" cy="338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8872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285999" y="1344613"/>
            <a:ext cx="4590289" cy="3853905"/>
          </a:xfrm>
        </p:spPr>
        <p:txBody>
          <a:bodyPr anchor="ctr"/>
          <a:lstStyle/>
          <a:p>
            <a:pPr marL="0" indent="0">
              <a:buNone/>
            </a:pPr>
            <a:r>
              <a:rPr lang="en-US" dirty="0" smtClean="0"/>
              <a:t>A business </a:t>
            </a:r>
            <a:r>
              <a:rPr lang="en-US" dirty="0"/>
              <a:t>process as a collection of </a:t>
            </a:r>
            <a:r>
              <a:rPr lang="en-US" dirty="0" smtClean="0"/>
              <a:t>inter-related events</a:t>
            </a:r>
            <a:r>
              <a:rPr lang="en-US" dirty="0"/>
              <a:t>, activities, and decision points that involve a number of actors and objects</a:t>
            </a:r>
            <a:r>
              <a:rPr lang="en-US" dirty="0" smtClean="0"/>
              <a:t>, which </a:t>
            </a:r>
            <a:r>
              <a:rPr lang="en-US" dirty="0"/>
              <a:t>collectively lead to an outcome that is of value to at least one customer.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Slide </a:t>
            </a:r>
            <a:fld id="{BE3DC40E-DBBE-4E2D-9EEC-FBF0DA0E9179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 </a:t>
            </a:r>
            <a:r>
              <a:rPr lang="de-DE" dirty="0" err="1" smtClean="0"/>
              <a:t>of</a:t>
            </a:r>
            <a:r>
              <a:rPr lang="de-DE" dirty="0" smtClean="0"/>
              <a:t> Business Process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0509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58DFAF-C9AD-4CE5-A221-45D64FB05328}">
  <ds:schemaRefs>
    <ds:schemaRef ds:uri="1a8d9a65-8471-4209-a900-f8e11db75e0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de413db-0745-4f3a-8dca-564dc7ff6f7d"/>
    <ds:schemaRef ds:uri="http://purl.org/dc/elements/1.1/"/>
    <ds:schemaRef ds:uri="http://schemas.microsoft.com/office/2006/metadata/properties"/>
    <ds:schemaRef ds:uri="http://schemas.microsoft.com/office/2006/documentManagement/types"/>
    <ds:schemaRef ds:uri="08b0a3ee-3d2a-451c-9a1a-7e5d5b0c9c7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Musterpr%C3%A4sentation 16x10</Template>
  <TotalTime>0</TotalTime>
  <Words>2835</Words>
  <Application>Microsoft Office PowerPoint</Application>
  <PresentationFormat>Bildschirmpräsentation (16:10)</PresentationFormat>
  <Paragraphs>269</Paragraphs>
  <Slides>38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Arial</vt:lpstr>
      <vt:lpstr>Georgia</vt:lpstr>
      <vt:lpstr>Verdana</vt:lpstr>
      <vt:lpstr>Wingdings</vt:lpstr>
      <vt:lpstr>WU 16:10</vt:lpstr>
      <vt:lpstr>Chapter 1: Introduction to BPM</vt:lpstr>
      <vt:lpstr>Chapter Overview</vt:lpstr>
      <vt:lpstr>Chapter 1: Introduction to BPM</vt:lpstr>
      <vt:lpstr>Examples of Processes in Many Organizations</vt:lpstr>
      <vt:lpstr>Example: Construction Company BuildIT</vt:lpstr>
      <vt:lpstr>Equipment Rental Process at BuildIT</vt:lpstr>
      <vt:lpstr>Equipment Rental Process at BuildIT</vt:lpstr>
      <vt:lpstr>Chapter 1: Introduction to BPM</vt:lpstr>
      <vt:lpstr>Definition of Business Process</vt:lpstr>
      <vt:lpstr>Ingredients of a Business Process</vt:lpstr>
      <vt:lpstr>Exercise 1.1: University Admission Process</vt:lpstr>
      <vt:lpstr>Exercise 1.1: University Admission Process</vt:lpstr>
      <vt:lpstr>Exercise 1.1: University Admission Process</vt:lpstr>
      <vt:lpstr>Exercise 1.1: University Admission Process</vt:lpstr>
      <vt:lpstr>Definition of Business Process Management</vt:lpstr>
      <vt:lpstr>Related Disciplines</vt:lpstr>
      <vt:lpstr>Related Disciplines</vt:lpstr>
      <vt:lpstr>Chapter 1: Introduction to BPM</vt:lpstr>
      <vt:lpstr>How process moved out of focus through ages</vt:lpstr>
      <vt:lpstr>Adam Smith: Processes and Division of Labour</vt:lpstr>
      <vt:lpstr>Frederick W. Taylor: Scientific Management</vt:lpstr>
      <vt:lpstr>Birth of Process Thinking: Business Process Reengineering (BPR)</vt:lpstr>
      <vt:lpstr>Purchasing process at Ford at the initial stage</vt:lpstr>
      <vt:lpstr>Purchasing process at Ford after redesign</vt:lpstr>
      <vt:lpstr>Exercise 1.2: Purchasing process at Ford</vt:lpstr>
      <vt:lpstr>The Rise and Fall of BPR</vt:lpstr>
      <vt:lpstr>Reshaping Process Thinking</vt:lpstr>
      <vt:lpstr>Job Functions of Process Owner</vt:lpstr>
      <vt:lpstr>Chapter 1: Introduction to BPM</vt:lpstr>
      <vt:lpstr>Establishing Process Thinking in Organizations</vt:lpstr>
      <vt:lpstr>Example: Process model for the initial fragment of the equipment rental process</vt:lpstr>
      <vt:lpstr>Exercises 1.3-5: University Admission Process</vt:lpstr>
      <vt:lpstr>Exercises 1.3-5: University Admission Process</vt:lpstr>
      <vt:lpstr>The BPM Lifecycle</vt:lpstr>
      <vt:lpstr>Stakeholders in the BPM Lifecycle</vt:lpstr>
      <vt:lpstr>Stakeholders in the BPM Lifecycle</vt:lpstr>
      <vt:lpstr>Chapter 1: Introduction to BPM</vt:lpstr>
      <vt:lpstr>Recap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2018-01-12T14:33:51Z</dcterms:created>
  <dcterms:modified xsi:type="dcterms:W3CDTF">2018-02-16T22:00:11Z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